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532241774_2880x1920.jpe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Placeholder"/>
          <p:cNvSpPr txBox="1"/>
          <p:nvPr>
            <p:ph type="obj" idx="3"/>
          </p:nvPr>
        </p:nvSpPr>
        <p:spPr>
          <a:xfrm>
            <a:off x="3290093" y="170656"/>
            <a:ext cx="17803814" cy="11928080"/>
          </a:xfrm>
          <a:prstGeom prst="rect">
            <a:avLst/>
          </a:prstGeom>
        </p:spPr>
        <p:txBody>
          <a:bodyPr lIns="0" tIns="0" rIns="0" bIns="0"/>
          <a:lstStyle/>
          <a:p>
            <a:pPr marL="617361" indent="-617361" defTabSz="821531"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0" name="Picture1.png" descr="Pictur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349" y="12222617"/>
            <a:ext cx="18289303" cy="15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larger g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3047999" y="-1"/>
            <a:ext cx="18275820" cy="2605029"/>
          </a:xfrm>
          <a:prstGeom prst="rect">
            <a:avLst/>
          </a:prstGeom>
          <a:solidFill>
            <a:srgbClr val="3A64E4">
              <a:alpha val="4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3035819" y="0"/>
            <a:ext cx="18288001" cy="2605028"/>
          </a:xfrm>
          <a:prstGeom prst="rect">
            <a:avLst/>
          </a:prstGeom>
        </p:spPr>
        <p:txBody>
          <a:bodyPr lIns="178593" tIns="178593" rIns="178593" bIns="178593"/>
          <a:lstStyle>
            <a:lvl1pPr algn="ctr" defTabSz="821531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4192361" y="2605027"/>
            <a:ext cx="15609096" cy="9021406"/>
          </a:xfrm>
          <a:prstGeom prst="rect">
            <a:avLst/>
          </a:prstGeom>
        </p:spPr>
        <p:txBody>
          <a:bodyPr lIns="178593" tIns="178593" rIns="178593" bIns="178593"/>
          <a:lstStyle>
            <a:lvl1pPr marL="617361" indent="-617361" defTabSz="821531">
              <a:lnSpc>
                <a:spcPct val="200000"/>
              </a:lnSpc>
              <a:spcBef>
                <a:spcPts val="1600"/>
              </a:spcBef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55687" indent="-611187" defTabSz="821531">
              <a:lnSpc>
                <a:spcPct val="200000"/>
              </a:lnSpc>
              <a:spcBef>
                <a:spcPts val="1600"/>
              </a:spcBef>
              <a:buSzPct val="45000"/>
              <a:buBlip>
                <a:blip r:embed="rId2"/>
              </a:buBlip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92250" indent="-603250" defTabSz="821531">
              <a:lnSpc>
                <a:spcPct val="200000"/>
              </a:lnSpc>
              <a:spcBef>
                <a:spcPts val="1600"/>
              </a:spcBef>
              <a:buSzPct val="45000"/>
              <a:buBlip>
                <a:blip r:embed="rId2"/>
              </a:buBlip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26166" indent="-592666" defTabSz="821531">
              <a:lnSpc>
                <a:spcPct val="200000"/>
              </a:lnSpc>
              <a:spcBef>
                <a:spcPts val="1600"/>
              </a:spcBef>
              <a:buSzPct val="45000"/>
              <a:buBlip>
                <a:blip r:embed="rId2"/>
              </a:buBlip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400300" indent="-622300" defTabSz="821531">
              <a:lnSpc>
                <a:spcPct val="200000"/>
              </a:lnSpc>
              <a:spcBef>
                <a:spcPts val="1600"/>
              </a:spcBef>
              <a:buSzPct val="45000"/>
              <a:buBlip>
                <a:blip r:embed="rId2"/>
              </a:buBlip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37" name="Group"/>
          <p:cNvGrpSpPr/>
          <p:nvPr/>
        </p:nvGrpSpPr>
        <p:grpSpPr>
          <a:xfrm>
            <a:off x="3048000" y="12283651"/>
            <a:ext cx="18288000" cy="1417659"/>
            <a:chOff x="0" y="0"/>
            <a:chExt cx="18288000" cy="1417657"/>
          </a:xfrm>
        </p:grpSpPr>
        <p:sp>
          <p:nvSpPr>
            <p:cNvPr id="131" name="Group"/>
            <p:cNvSpPr/>
            <p:nvPr/>
          </p:nvSpPr>
          <p:spPr>
            <a:xfrm>
              <a:off x="0" y="0"/>
              <a:ext cx="18288000" cy="1417658"/>
            </a:xfrm>
            <a:prstGeom prst="rect">
              <a:avLst/>
            </a:prstGeom>
            <a:solidFill>
              <a:srgbClr val="3A64E4">
                <a:alpha val="4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27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32" name="openEHR-new-RGB.png" descr="openEHR-new-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75013" y="311599"/>
              <a:ext cx="2544965" cy="794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freshEHR-logo_colour_small.png" descr="freshEHR-logo_colour_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7404" y="0"/>
              <a:ext cx="141765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leeds_city_council.jpeg" descr="leeds_city_counci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666" t="32666" r="4611" b="36442"/>
            <a:stretch>
              <a:fillRect/>
            </a:stretch>
          </p:blipFill>
          <p:spPr>
            <a:xfrm>
              <a:off x="3393102" y="157135"/>
              <a:ext cx="3097610" cy="1103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fill="norm" stroke="1" extrusionOk="0">
                  <a:moveTo>
                    <a:pt x="0" y="0"/>
                  </a:moveTo>
                  <a:lnTo>
                    <a:pt x="0" y="10678"/>
                  </a:lnTo>
                  <a:lnTo>
                    <a:pt x="0" y="21364"/>
                  </a:lnTo>
                  <a:lnTo>
                    <a:pt x="623" y="21504"/>
                  </a:lnTo>
                  <a:cubicBezTo>
                    <a:pt x="965" y="21583"/>
                    <a:pt x="3188" y="21600"/>
                    <a:pt x="5563" y="21535"/>
                  </a:cubicBezTo>
                  <a:cubicBezTo>
                    <a:pt x="7937" y="21470"/>
                    <a:pt x="10963" y="21435"/>
                    <a:pt x="12288" y="21457"/>
                  </a:cubicBezTo>
                  <a:cubicBezTo>
                    <a:pt x="17220" y="21540"/>
                    <a:pt x="18635" y="21446"/>
                    <a:pt x="18821" y="21030"/>
                  </a:cubicBezTo>
                  <a:cubicBezTo>
                    <a:pt x="18927" y="20796"/>
                    <a:pt x="19162" y="20770"/>
                    <a:pt x="19345" y="20976"/>
                  </a:cubicBezTo>
                  <a:cubicBezTo>
                    <a:pt x="19527" y="21182"/>
                    <a:pt x="19944" y="21369"/>
                    <a:pt x="20272" y="21387"/>
                  </a:cubicBezTo>
                  <a:lnTo>
                    <a:pt x="20869" y="21418"/>
                  </a:lnTo>
                  <a:lnTo>
                    <a:pt x="20853" y="18974"/>
                  </a:lnTo>
                  <a:cubicBezTo>
                    <a:pt x="20839" y="16814"/>
                    <a:pt x="20882" y="16515"/>
                    <a:pt x="21196" y="16390"/>
                  </a:cubicBezTo>
                  <a:cubicBezTo>
                    <a:pt x="21534" y="16254"/>
                    <a:pt x="21552" y="15986"/>
                    <a:pt x="21575" y="10919"/>
                  </a:cubicBezTo>
                  <a:lnTo>
                    <a:pt x="21600" y="5587"/>
                  </a:lnTo>
                  <a:lnTo>
                    <a:pt x="19973" y="5518"/>
                  </a:lnTo>
                  <a:cubicBezTo>
                    <a:pt x="19079" y="5477"/>
                    <a:pt x="18236" y="5475"/>
                    <a:pt x="18099" y="5518"/>
                  </a:cubicBezTo>
                  <a:cubicBezTo>
                    <a:pt x="17775" y="5619"/>
                    <a:pt x="14594" y="5586"/>
                    <a:pt x="11922" y="5455"/>
                  </a:cubicBezTo>
                  <a:lnTo>
                    <a:pt x="9813" y="5355"/>
                  </a:lnTo>
                  <a:lnTo>
                    <a:pt x="9869" y="6674"/>
                  </a:lnTo>
                  <a:cubicBezTo>
                    <a:pt x="9910" y="7671"/>
                    <a:pt x="9837" y="8082"/>
                    <a:pt x="9570" y="8366"/>
                  </a:cubicBezTo>
                  <a:cubicBezTo>
                    <a:pt x="9376" y="8572"/>
                    <a:pt x="9160" y="8642"/>
                    <a:pt x="9091" y="8529"/>
                  </a:cubicBezTo>
                  <a:cubicBezTo>
                    <a:pt x="9023" y="8415"/>
                    <a:pt x="8967" y="8747"/>
                    <a:pt x="8967" y="9266"/>
                  </a:cubicBezTo>
                  <a:cubicBezTo>
                    <a:pt x="8967" y="10324"/>
                    <a:pt x="8400" y="11384"/>
                    <a:pt x="8039" y="10996"/>
                  </a:cubicBezTo>
                  <a:cubicBezTo>
                    <a:pt x="7748" y="10683"/>
                    <a:pt x="7729" y="8311"/>
                    <a:pt x="8012" y="7512"/>
                  </a:cubicBezTo>
                  <a:cubicBezTo>
                    <a:pt x="8178" y="7041"/>
                    <a:pt x="8153" y="6814"/>
                    <a:pt x="7887" y="6371"/>
                  </a:cubicBezTo>
                  <a:cubicBezTo>
                    <a:pt x="7705" y="6067"/>
                    <a:pt x="7368" y="5714"/>
                    <a:pt x="7140" y="5580"/>
                  </a:cubicBezTo>
                  <a:cubicBezTo>
                    <a:pt x="6815" y="5389"/>
                    <a:pt x="6728" y="5048"/>
                    <a:pt x="6733" y="4035"/>
                  </a:cubicBezTo>
                  <a:cubicBezTo>
                    <a:pt x="6740" y="2869"/>
                    <a:pt x="6691" y="2759"/>
                    <a:pt x="6235" y="2887"/>
                  </a:cubicBezTo>
                  <a:cubicBezTo>
                    <a:pt x="5774" y="3016"/>
                    <a:pt x="5724" y="2894"/>
                    <a:pt x="5676" y="1513"/>
                  </a:cubicBezTo>
                  <a:lnTo>
                    <a:pt x="5623" y="0"/>
                  </a:lnTo>
                  <a:lnTo>
                    <a:pt x="3648" y="0"/>
                  </a:lnTo>
                  <a:cubicBezTo>
                    <a:pt x="2022" y="0"/>
                    <a:pt x="1687" y="116"/>
                    <a:pt x="1760" y="652"/>
                  </a:cubicBezTo>
                  <a:cubicBezTo>
                    <a:pt x="1918" y="1805"/>
                    <a:pt x="1459" y="2075"/>
                    <a:pt x="1151" y="1009"/>
                  </a:cubicBezTo>
                  <a:cubicBezTo>
                    <a:pt x="989" y="447"/>
                    <a:pt x="669" y="0"/>
                    <a:pt x="429" y="0"/>
                  </a:cubicBezTo>
                  <a:lnTo>
                    <a:pt x="0" y="0"/>
                  </a:lnTo>
                  <a:close/>
                  <a:moveTo>
                    <a:pt x="21498" y="18376"/>
                  </a:moveTo>
                  <a:cubicBezTo>
                    <a:pt x="21468" y="18345"/>
                    <a:pt x="21445" y="18610"/>
                    <a:pt x="21445" y="19090"/>
                  </a:cubicBezTo>
                  <a:cubicBezTo>
                    <a:pt x="21445" y="19731"/>
                    <a:pt x="21485" y="19992"/>
                    <a:pt x="21531" y="19672"/>
                  </a:cubicBezTo>
                  <a:cubicBezTo>
                    <a:pt x="21577" y="19352"/>
                    <a:pt x="21577" y="18828"/>
                    <a:pt x="21531" y="18508"/>
                  </a:cubicBezTo>
                  <a:cubicBezTo>
                    <a:pt x="21519" y="18428"/>
                    <a:pt x="21508" y="18387"/>
                    <a:pt x="21498" y="1837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5" name="helm.png" descr="hel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35510" y="0"/>
              <a:ext cx="221794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ripple.png" descr="rippl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512142" y="176675"/>
              <a:ext cx="3802029" cy="106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3047999" y="-1"/>
            <a:ext cx="18275820" cy="2605029"/>
          </a:xfrm>
          <a:prstGeom prst="rect">
            <a:avLst/>
          </a:prstGeom>
          <a:solidFill>
            <a:srgbClr val="3A64E4">
              <a:alpha val="4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035819" y="0"/>
            <a:ext cx="18288001" cy="2605028"/>
          </a:xfrm>
          <a:prstGeom prst="rect">
            <a:avLst/>
          </a:prstGeom>
        </p:spPr>
        <p:txBody>
          <a:bodyPr lIns="178593" tIns="178593" rIns="178593" bIns="178593"/>
          <a:lstStyle>
            <a:lvl1pPr algn="ctr" defTabSz="821531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>
            <a:off x="4192361" y="2605027"/>
            <a:ext cx="15609096" cy="9021406"/>
          </a:xfrm>
          <a:prstGeom prst="rect">
            <a:avLst/>
          </a:prstGeom>
        </p:spPr>
        <p:txBody>
          <a:bodyPr lIns="178593" tIns="178593" rIns="178593" bIns="178593"/>
          <a:lstStyle>
            <a:lvl1pPr marL="617361" indent="-617361" defTabSz="821531">
              <a:spcBef>
                <a:spcPts val="1600"/>
              </a:spcBef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55687" indent="-611187" defTabSz="821531">
              <a:spcBef>
                <a:spcPts val="1600"/>
              </a:spcBef>
              <a:buSzPct val="45000"/>
              <a:buBlip>
                <a:blip r:embed="rId2"/>
              </a:buBlip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92250" indent="-603250" defTabSz="821531">
              <a:spcBef>
                <a:spcPts val="1600"/>
              </a:spcBef>
              <a:buSzPct val="45000"/>
              <a:buBlip>
                <a:blip r:embed="rId2"/>
              </a:buBlip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26166" indent="-592666" defTabSz="821531">
              <a:spcBef>
                <a:spcPts val="1600"/>
              </a:spcBef>
              <a:buSzPct val="45000"/>
              <a:buBlip>
                <a:blip r:embed="rId2"/>
              </a:buBlip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400300" indent="-622300" defTabSz="821531">
              <a:spcBef>
                <a:spcPts val="1600"/>
              </a:spcBef>
              <a:buSzPct val="45000"/>
              <a:buBlip>
                <a:blip r:embed="rId2"/>
              </a:buBlip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3048000" y="12283651"/>
            <a:ext cx="18288000" cy="1417659"/>
            <a:chOff x="0" y="0"/>
            <a:chExt cx="18288000" cy="1417657"/>
          </a:xfrm>
        </p:grpSpPr>
        <p:sp>
          <p:nvSpPr>
            <p:cNvPr id="148" name="Group"/>
            <p:cNvSpPr/>
            <p:nvPr/>
          </p:nvSpPr>
          <p:spPr>
            <a:xfrm>
              <a:off x="0" y="0"/>
              <a:ext cx="18288000" cy="1417658"/>
            </a:xfrm>
            <a:prstGeom prst="rect">
              <a:avLst/>
            </a:prstGeom>
            <a:solidFill>
              <a:srgbClr val="3A64E4">
                <a:alpha val="4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27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49" name="openEHR-new-RGB.png" descr="openEHR-new-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75013" y="311599"/>
              <a:ext cx="2544965" cy="794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freshEHR-logo_colour_small.png" descr="freshEHR-logo_colour_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7404" y="0"/>
              <a:ext cx="141765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leeds_city_council.jpeg" descr="leeds_city_counci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666" t="32666" r="4611" b="36442"/>
            <a:stretch>
              <a:fillRect/>
            </a:stretch>
          </p:blipFill>
          <p:spPr>
            <a:xfrm>
              <a:off x="3393102" y="157135"/>
              <a:ext cx="3097610" cy="1103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fill="norm" stroke="1" extrusionOk="0">
                  <a:moveTo>
                    <a:pt x="0" y="0"/>
                  </a:moveTo>
                  <a:lnTo>
                    <a:pt x="0" y="10678"/>
                  </a:lnTo>
                  <a:lnTo>
                    <a:pt x="0" y="21364"/>
                  </a:lnTo>
                  <a:lnTo>
                    <a:pt x="623" y="21504"/>
                  </a:lnTo>
                  <a:cubicBezTo>
                    <a:pt x="965" y="21583"/>
                    <a:pt x="3188" y="21600"/>
                    <a:pt x="5563" y="21535"/>
                  </a:cubicBezTo>
                  <a:cubicBezTo>
                    <a:pt x="7937" y="21470"/>
                    <a:pt x="10963" y="21435"/>
                    <a:pt x="12288" y="21457"/>
                  </a:cubicBezTo>
                  <a:cubicBezTo>
                    <a:pt x="17220" y="21540"/>
                    <a:pt x="18635" y="21446"/>
                    <a:pt x="18821" y="21030"/>
                  </a:cubicBezTo>
                  <a:cubicBezTo>
                    <a:pt x="18927" y="20796"/>
                    <a:pt x="19162" y="20770"/>
                    <a:pt x="19345" y="20976"/>
                  </a:cubicBezTo>
                  <a:cubicBezTo>
                    <a:pt x="19527" y="21182"/>
                    <a:pt x="19944" y="21369"/>
                    <a:pt x="20272" y="21387"/>
                  </a:cubicBezTo>
                  <a:lnTo>
                    <a:pt x="20869" y="21418"/>
                  </a:lnTo>
                  <a:lnTo>
                    <a:pt x="20853" y="18974"/>
                  </a:lnTo>
                  <a:cubicBezTo>
                    <a:pt x="20839" y="16814"/>
                    <a:pt x="20882" y="16515"/>
                    <a:pt x="21196" y="16390"/>
                  </a:cubicBezTo>
                  <a:cubicBezTo>
                    <a:pt x="21534" y="16254"/>
                    <a:pt x="21552" y="15986"/>
                    <a:pt x="21575" y="10919"/>
                  </a:cubicBezTo>
                  <a:lnTo>
                    <a:pt x="21600" y="5587"/>
                  </a:lnTo>
                  <a:lnTo>
                    <a:pt x="19973" y="5518"/>
                  </a:lnTo>
                  <a:cubicBezTo>
                    <a:pt x="19079" y="5477"/>
                    <a:pt x="18236" y="5475"/>
                    <a:pt x="18099" y="5518"/>
                  </a:cubicBezTo>
                  <a:cubicBezTo>
                    <a:pt x="17775" y="5619"/>
                    <a:pt x="14594" y="5586"/>
                    <a:pt x="11922" y="5455"/>
                  </a:cubicBezTo>
                  <a:lnTo>
                    <a:pt x="9813" y="5355"/>
                  </a:lnTo>
                  <a:lnTo>
                    <a:pt x="9869" y="6674"/>
                  </a:lnTo>
                  <a:cubicBezTo>
                    <a:pt x="9910" y="7671"/>
                    <a:pt x="9837" y="8082"/>
                    <a:pt x="9570" y="8366"/>
                  </a:cubicBezTo>
                  <a:cubicBezTo>
                    <a:pt x="9376" y="8572"/>
                    <a:pt x="9160" y="8642"/>
                    <a:pt x="9091" y="8529"/>
                  </a:cubicBezTo>
                  <a:cubicBezTo>
                    <a:pt x="9023" y="8415"/>
                    <a:pt x="8967" y="8747"/>
                    <a:pt x="8967" y="9266"/>
                  </a:cubicBezTo>
                  <a:cubicBezTo>
                    <a:pt x="8967" y="10324"/>
                    <a:pt x="8400" y="11384"/>
                    <a:pt x="8039" y="10996"/>
                  </a:cubicBezTo>
                  <a:cubicBezTo>
                    <a:pt x="7748" y="10683"/>
                    <a:pt x="7729" y="8311"/>
                    <a:pt x="8012" y="7512"/>
                  </a:cubicBezTo>
                  <a:cubicBezTo>
                    <a:pt x="8178" y="7041"/>
                    <a:pt x="8153" y="6814"/>
                    <a:pt x="7887" y="6371"/>
                  </a:cubicBezTo>
                  <a:cubicBezTo>
                    <a:pt x="7705" y="6067"/>
                    <a:pt x="7368" y="5714"/>
                    <a:pt x="7140" y="5580"/>
                  </a:cubicBezTo>
                  <a:cubicBezTo>
                    <a:pt x="6815" y="5389"/>
                    <a:pt x="6728" y="5048"/>
                    <a:pt x="6733" y="4035"/>
                  </a:cubicBezTo>
                  <a:cubicBezTo>
                    <a:pt x="6740" y="2869"/>
                    <a:pt x="6691" y="2759"/>
                    <a:pt x="6235" y="2887"/>
                  </a:cubicBezTo>
                  <a:cubicBezTo>
                    <a:pt x="5774" y="3016"/>
                    <a:pt x="5724" y="2894"/>
                    <a:pt x="5676" y="1513"/>
                  </a:cubicBezTo>
                  <a:lnTo>
                    <a:pt x="5623" y="0"/>
                  </a:lnTo>
                  <a:lnTo>
                    <a:pt x="3648" y="0"/>
                  </a:lnTo>
                  <a:cubicBezTo>
                    <a:pt x="2022" y="0"/>
                    <a:pt x="1687" y="116"/>
                    <a:pt x="1760" y="652"/>
                  </a:cubicBezTo>
                  <a:cubicBezTo>
                    <a:pt x="1918" y="1805"/>
                    <a:pt x="1459" y="2075"/>
                    <a:pt x="1151" y="1009"/>
                  </a:cubicBezTo>
                  <a:cubicBezTo>
                    <a:pt x="989" y="447"/>
                    <a:pt x="669" y="0"/>
                    <a:pt x="429" y="0"/>
                  </a:cubicBezTo>
                  <a:lnTo>
                    <a:pt x="0" y="0"/>
                  </a:lnTo>
                  <a:close/>
                  <a:moveTo>
                    <a:pt x="21498" y="18376"/>
                  </a:moveTo>
                  <a:cubicBezTo>
                    <a:pt x="21468" y="18345"/>
                    <a:pt x="21445" y="18610"/>
                    <a:pt x="21445" y="19090"/>
                  </a:cubicBezTo>
                  <a:cubicBezTo>
                    <a:pt x="21445" y="19731"/>
                    <a:pt x="21485" y="19992"/>
                    <a:pt x="21531" y="19672"/>
                  </a:cubicBezTo>
                  <a:cubicBezTo>
                    <a:pt x="21577" y="19352"/>
                    <a:pt x="21577" y="18828"/>
                    <a:pt x="21531" y="18508"/>
                  </a:cubicBezTo>
                  <a:cubicBezTo>
                    <a:pt x="21519" y="18428"/>
                    <a:pt x="21508" y="18387"/>
                    <a:pt x="21498" y="1837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" name="helm.png" descr="hel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35510" y="0"/>
              <a:ext cx="221794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ripple.png" descr="rippl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512142" y="176675"/>
              <a:ext cx="3802029" cy="106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3047999" y="-1"/>
            <a:ext cx="18275820" cy="2605029"/>
          </a:xfrm>
          <a:prstGeom prst="rect">
            <a:avLst/>
          </a:prstGeom>
          <a:solidFill>
            <a:srgbClr val="3A64E4">
              <a:alpha val="4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3" name="Title Text"/>
          <p:cNvSpPr txBox="1"/>
          <p:nvPr>
            <p:ph type="title"/>
          </p:nvPr>
        </p:nvSpPr>
        <p:spPr>
          <a:xfrm>
            <a:off x="3035819" y="0"/>
            <a:ext cx="18288001" cy="2605028"/>
          </a:xfrm>
          <a:prstGeom prst="rect">
            <a:avLst/>
          </a:prstGeom>
        </p:spPr>
        <p:txBody>
          <a:bodyPr lIns="178593" tIns="178593" rIns="178593" bIns="178593"/>
          <a:lstStyle>
            <a:lvl1pPr algn="ctr" defTabSz="821531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Object Placeholder"/>
          <p:cNvSpPr txBox="1"/>
          <p:nvPr>
            <p:ph type="obj" idx="3"/>
          </p:nvPr>
        </p:nvSpPr>
        <p:spPr>
          <a:xfrm>
            <a:off x="3611562" y="2885629"/>
            <a:ext cx="17160876" cy="9159877"/>
          </a:xfrm>
          <a:prstGeom prst="rect">
            <a:avLst/>
          </a:prstGeom>
        </p:spPr>
        <p:txBody>
          <a:bodyPr lIns="0" tIns="0" rIns="0" bIns="0"/>
          <a:lstStyle/>
          <a:p>
            <a:pPr marL="617361" indent="-617361" defTabSz="821531"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71" name="Group"/>
          <p:cNvGrpSpPr/>
          <p:nvPr/>
        </p:nvGrpSpPr>
        <p:grpSpPr>
          <a:xfrm>
            <a:off x="3048000" y="12283651"/>
            <a:ext cx="18288000" cy="1417659"/>
            <a:chOff x="0" y="0"/>
            <a:chExt cx="18288000" cy="1417657"/>
          </a:xfrm>
        </p:grpSpPr>
        <p:sp>
          <p:nvSpPr>
            <p:cNvPr id="165" name="Group"/>
            <p:cNvSpPr/>
            <p:nvPr/>
          </p:nvSpPr>
          <p:spPr>
            <a:xfrm>
              <a:off x="0" y="0"/>
              <a:ext cx="18288000" cy="1417658"/>
            </a:xfrm>
            <a:prstGeom prst="rect">
              <a:avLst/>
            </a:prstGeom>
            <a:solidFill>
              <a:srgbClr val="3A64E4">
                <a:alpha val="4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27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6" name="openEHR-new-RGB.png" descr="openEHR-new-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75013" y="311599"/>
              <a:ext cx="2544965" cy="794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freshEHR-logo_colour_small.png" descr="freshEHR-logo_colour_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7404" y="0"/>
              <a:ext cx="141765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leeds_city_council.jpeg" descr="leeds_city_counci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666" t="32666" r="4611" b="36442"/>
            <a:stretch>
              <a:fillRect/>
            </a:stretch>
          </p:blipFill>
          <p:spPr>
            <a:xfrm>
              <a:off x="3393102" y="157135"/>
              <a:ext cx="3097610" cy="1103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fill="norm" stroke="1" extrusionOk="0">
                  <a:moveTo>
                    <a:pt x="0" y="0"/>
                  </a:moveTo>
                  <a:lnTo>
                    <a:pt x="0" y="10678"/>
                  </a:lnTo>
                  <a:lnTo>
                    <a:pt x="0" y="21364"/>
                  </a:lnTo>
                  <a:lnTo>
                    <a:pt x="623" y="21504"/>
                  </a:lnTo>
                  <a:cubicBezTo>
                    <a:pt x="965" y="21583"/>
                    <a:pt x="3188" y="21600"/>
                    <a:pt x="5563" y="21535"/>
                  </a:cubicBezTo>
                  <a:cubicBezTo>
                    <a:pt x="7937" y="21470"/>
                    <a:pt x="10963" y="21435"/>
                    <a:pt x="12288" y="21457"/>
                  </a:cubicBezTo>
                  <a:cubicBezTo>
                    <a:pt x="17220" y="21540"/>
                    <a:pt x="18635" y="21446"/>
                    <a:pt x="18821" y="21030"/>
                  </a:cubicBezTo>
                  <a:cubicBezTo>
                    <a:pt x="18927" y="20796"/>
                    <a:pt x="19162" y="20770"/>
                    <a:pt x="19345" y="20976"/>
                  </a:cubicBezTo>
                  <a:cubicBezTo>
                    <a:pt x="19527" y="21182"/>
                    <a:pt x="19944" y="21369"/>
                    <a:pt x="20272" y="21387"/>
                  </a:cubicBezTo>
                  <a:lnTo>
                    <a:pt x="20869" y="21418"/>
                  </a:lnTo>
                  <a:lnTo>
                    <a:pt x="20853" y="18974"/>
                  </a:lnTo>
                  <a:cubicBezTo>
                    <a:pt x="20839" y="16814"/>
                    <a:pt x="20882" y="16515"/>
                    <a:pt x="21196" y="16390"/>
                  </a:cubicBezTo>
                  <a:cubicBezTo>
                    <a:pt x="21534" y="16254"/>
                    <a:pt x="21552" y="15986"/>
                    <a:pt x="21575" y="10919"/>
                  </a:cubicBezTo>
                  <a:lnTo>
                    <a:pt x="21600" y="5587"/>
                  </a:lnTo>
                  <a:lnTo>
                    <a:pt x="19973" y="5518"/>
                  </a:lnTo>
                  <a:cubicBezTo>
                    <a:pt x="19079" y="5477"/>
                    <a:pt x="18236" y="5475"/>
                    <a:pt x="18099" y="5518"/>
                  </a:cubicBezTo>
                  <a:cubicBezTo>
                    <a:pt x="17775" y="5619"/>
                    <a:pt x="14594" y="5586"/>
                    <a:pt x="11922" y="5455"/>
                  </a:cubicBezTo>
                  <a:lnTo>
                    <a:pt x="9813" y="5355"/>
                  </a:lnTo>
                  <a:lnTo>
                    <a:pt x="9869" y="6674"/>
                  </a:lnTo>
                  <a:cubicBezTo>
                    <a:pt x="9910" y="7671"/>
                    <a:pt x="9837" y="8082"/>
                    <a:pt x="9570" y="8366"/>
                  </a:cubicBezTo>
                  <a:cubicBezTo>
                    <a:pt x="9376" y="8572"/>
                    <a:pt x="9160" y="8642"/>
                    <a:pt x="9091" y="8529"/>
                  </a:cubicBezTo>
                  <a:cubicBezTo>
                    <a:pt x="9023" y="8415"/>
                    <a:pt x="8967" y="8747"/>
                    <a:pt x="8967" y="9266"/>
                  </a:cubicBezTo>
                  <a:cubicBezTo>
                    <a:pt x="8967" y="10324"/>
                    <a:pt x="8400" y="11384"/>
                    <a:pt x="8039" y="10996"/>
                  </a:cubicBezTo>
                  <a:cubicBezTo>
                    <a:pt x="7748" y="10683"/>
                    <a:pt x="7729" y="8311"/>
                    <a:pt x="8012" y="7512"/>
                  </a:cubicBezTo>
                  <a:cubicBezTo>
                    <a:pt x="8178" y="7041"/>
                    <a:pt x="8153" y="6814"/>
                    <a:pt x="7887" y="6371"/>
                  </a:cubicBezTo>
                  <a:cubicBezTo>
                    <a:pt x="7705" y="6067"/>
                    <a:pt x="7368" y="5714"/>
                    <a:pt x="7140" y="5580"/>
                  </a:cubicBezTo>
                  <a:cubicBezTo>
                    <a:pt x="6815" y="5389"/>
                    <a:pt x="6728" y="5048"/>
                    <a:pt x="6733" y="4035"/>
                  </a:cubicBezTo>
                  <a:cubicBezTo>
                    <a:pt x="6740" y="2869"/>
                    <a:pt x="6691" y="2759"/>
                    <a:pt x="6235" y="2887"/>
                  </a:cubicBezTo>
                  <a:cubicBezTo>
                    <a:pt x="5774" y="3016"/>
                    <a:pt x="5724" y="2894"/>
                    <a:pt x="5676" y="1513"/>
                  </a:cubicBezTo>
                  <a:lnTo>
                    <a:pt x="5623" y="0"/>
                  </a:lnTo>
                  <a:lnTo>
                    <a:pt x="3648" y="0"/>
                  </a:lnTo>
                  <a:cubicBezTo>
                    <a:pt x="2022" y="0"/>
                    <a:pt x="1687" y="116"/>
                    <a:pt x="1760" y="652"/>
                  </a:cubicBezTo>
                  <a:cubicBezTo>
                    <a:pt x="1918" y="1805"/>
                    <a:pt x="1459" y="2075"/>
                    <a:pt x="1151" y="1009"/>
                  </a:cubicBezTo>
                  <a:cubicBezTo>
                    <a:pt x="989" y="447"/>
                    <a:pt x="669" y="0"/>
                    <a:pt x="429" y="0"/>
                  </a:cubicBezTo>
                  <a:lnTo>
                    <a:pt x="0" y="0"/>
                  </a:lnTo>
                  <a:close/>
                  <a:moveTo>
                    <a:pt x="21498" y="18376"/>
                  </a:moveTo>
                  <a:cubicBezTo>
                    <a:pt x="21468" y="18345"/>
                    <a:pt x="21445" y="18610"/>
                    <a:pt x="21445" y="19090"/>
                  </a:cubicBezTo>
                  <a:cubicBezTo>
                    <a:pt x="21445" y="19731"/>
                    <a:pt x="21485" y="19992"/>
                    <a:pt x="21531" y="19672"/>
                  </a:cubicBezTo>
                  <a:cubicBezTo>
                    <a:pt x="21577" y="19352"/>
                    <a:pt x="21577" y="18828"/>
                    <a:pt x="21531" y="18508"/>
                  </a:cubicBezTo>
                  <a:cubicBezTo>
                    <a:pt x="21519" y="18428"/>
                    <a:pt x="21508" y="18387"/>
                    <a:pt x="21498" y="1837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9" name="helm.png" descr="hel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35510" y="0"/>
              <a:ext cx="221794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ripple.png" descr="rippl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512142" y="176675"/>
              <a:ext cx="3802029" cy="106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"/>
          <p:cNvSpPr/>
          <p:nvPr/>
        </p:nvSpPr>
        <p:spPr>
          <a:xfrm>
            <a:off x="3047999" y="-1"/>
            <a:ext cx="18275820" cy="2605029"/>
          </a:xfrm>
          <a:prstGeom prst="rect">
            <a:avLst/>
          </a:prstGeom>
          <a:solidFill>
            <a:srgbClr val="3A64E4">
              <a:alpha val="4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Title Text"/>
          <p:cNvSpPr txBox="1"/>
          <p:nvPr>
            <p:ph type="title"/>
          </p:nvPr>
        </p:nvSpPr>
        <p:spPr>
          <a:xfrm>
            <a:off x="3035819" y="0"/>
            <a:ext cx="18288001" cy="2605028"/>
          </a:xfrm>
          <a:prstGeom prst="rect">
            <a:avLst/>
          </a:prstGeom>
        </p:spPr>
        <p:txBody>
          <a:bodyPr lIns="178593" tIns="178593" rIns="178593" bIns="178593"/>
          <a:lstStyle>
            <a:lvl1pPr algn="ctr" defTabSz="821531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Object Placeholder"/>
          <p:cNvSpPr txBox="1"/>
          <p:nvPr>
            <p:ph type="obj" sz="half" idx="3"/>
          </p:nvPr>
        </p:nvSpPr>
        <p:spPr>
          <a:xfrm>
            <a:off x="13309203" y="2621770"/>
            <a:ext cx="7659688" cy="9526163"/>
          </a:xfrm>
          <a:prstGeom prst="rect">
            <a:avLst/>
          </a:prstGeom>
        </p:spPr>
        <p:txBody>
          <a:bodyPr lIns="0" tIns="0" rIns="0" bIns="0"/>
          <a:lstStyle/>
          <a:p>
            <a:pPr marL="617361" indent="-617361" defTabSz="821531"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Body Level One…"/>
          <p:cNvSpPr txBox="1"/>
          <p:nvPr>
            <p:ph type="body" sz="half" idx="1"/>
          </p:nvPr>
        </p:nvSpPr>
        <p:spPr>
          <a:xfrm>
            <a:off x="3280171" y="2605027"/>
            <a:ext cx="9697642" cy="9022288"/>
          </a:xfrm>
          <a:prstGeom prst="rect">
            <a:avLst/>
          </a:prstGeom>
        </p:spPr>
        <p:txBody>
          <a:bodyPr lIns="178593" tIns="178593" rIns="178593" bIns="178593"/>
          <a:lstStyle>
            <a:lvl1pPr marL="617361" indent="-617361" defTabSz="821531">
              <a:spcBef>
                <a:spcPts val="1600"/>
              </a:spcBef>
              <a:buSzPct val="45000"/>
              <a:buBlip>
                <a:blip r:embed="rId2"/>
              </a:buBlip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55687" indent="-611187" defTabSz="821531">
              <a:spcBef>
                <a:spcPts val="1600"/>
              </a:spcBef>
              <a:buSzPct val="45000"/>
              <a:buBlip>
                <a:blip r:embed="rId2"/>
              </a:buBlip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92250" indent="-603250" defTabSz="821531">
              <a:spcBef>
                <a:spcPts val="1600"/>
              </a:spcBef>
              <a:buSzPct val="45000"/>
              <a:buBlip>
                <a:blip r:embed="rId2"/>
              </a:buBlip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26166" indent="-592666" defTabSz="821531">
              <a:spcBef>
                <a:spcPts val="1600"/>
              </a:spcBef>
              <a:buSzPct val="45000"/>
              <a:buBlip>
                <a:blip r:embed="rId2"/>
              </a:buBlip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400300" indent="-622300" defTabSz="821531">
              <a:spcBef>
                <a:spcPts val="1600"/>
              </a:spcBef>
              <a:buSzPct val="45000"/>
              <a:buBlip>
                <a:blip r:embed="rId2"/>
              </a:buBlip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89" name="Group"/>
          <p:cNvGrpSpPr/>
          <p:nvPr/>
        </p:nvGrpSpPr>
        <p:grpSpPr>
          <a:xfrm>
            <a:off x="3048000" y="12283651"/>
            <a:ext cx="18288000" cy="1417659"/>
            <a:chOff x="0" y="0"/>
            <a:chExt cx="18288000" cy="1417657"/>
          </a:xfrm>
        </p:grpSpPr>
        <p:sp>
          <p:nvSpPr>
            <p:cNvPr id="183" name="Group"/>
            <p:cNvSpPr/>
            <p:nvPr/>
          </p:nvSpPr>
          <p:spPr>
            <a:xfrm>
              <a:off x="0" y="0"/>
              <a:ext cx="18288000" cy="1417658"/>
            </a:xfrm>
            <a:prstGeom prst="rect">
              <a:avLst/>
            </a:prstGeom>
            <a:solidFill>
              <a:srgbClr val="3A64E4">
                <a:alpha val="4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27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84" name="openEHR-new-RGB.png" descr="openEHR-new-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75013" y="311599"/>
              <a:ext cx="2544965" cy="794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freshEHR-logo_colour_small.png" descr="freshEHR-logo_colour_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7404" y="0"/>
              <a:ext cx="141765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leeds_city_council.jpeg" descr="leeds_city_council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666" t="32666" r="4611" b="36442"/>
            <a:stretch>
              <a:fillRect/>
            </a:stretch>
          </p:blipFill>
          <p:spPr>
            <a:xfrm>
              <a:off x="3393102" y="157135"/>
              <a:ext cx="3097610" cy="1103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fill="norm" stroke="1" extrusionOk="0">
                  <a:moveTo>
                    <a:pt x="0" y="0"/>
                  </a:moveTo>
                  <a:lnTo>
                    <a:pt x="0" y="10678"/>
                  </a:lnTo>
                  <a:lnTo>
                    <a:pt x="0" y="21364"/>
                  </a:lnTo>
                  <a:lnTo>
                    <a:pt x="623" y="21504"/>
                  </a:lnTo>
                  <a:cubicBezTo>
                    <a:pt x="965" y="21583"/>
                    <a:pt x="3188" y="21600"/>
                    <a:pt x="5563" y="21535"/>
                  </a:cubicBezTo>
                  <a:cubicBezTo>
                    <a:pt x="7937" y="21470"/>
                    <a:pt x="10963" y="21435"/>
                    <a:pt x="12288" y="21457"/>
                  </a:cubicBezTo>
                  <a:cubicBezTo>
                    <a:pt x="17220" y="21540"/>
                    <a:pt x="18635" y="21446"/>
                    <a:pt x="18821" y="21030"/>
                  </a:cubicBezTo>
                  <a:cubicBezTo>
                    <a:pt x="18927" y="20796"/>
                    <a:pt x="19162" y="20770"/>
                    <a:pt x="19345" y="20976"/>
                  </a:cubicBezTo>
                  <a:cubicBezTo>
                    <a:pt x="19527" y="21182"/>
                    <a:pt x="19944" y="21369"/>
                    <a:pt x="20272" y="21387"/>
                  </a:cubicBezTo>
                  <a:lnTo>
                    <a:pt x="20869" y="21418"/>
                  </a:lnTo>
                  <a:lnTo>
                    <a:pt x="20853" y="18974"/>
                  </a:lnTo>
                  <a:cubicBezTo>
                    <a:pt x="20839" y="16814"/>
                    <a:pt x="20882" y="16515"/>
                    <a:pt x="21196" y="16390"/>
                  </a:cubicBezTo>
                  <a:cubicBezTo>
                    <a:pt x="21534" y="16254"/>
                    <a:pt x="21552" y="15986"/>
                    <a:pt x="21575" y="10919"/>
                  </a:cubicBezTo>
                  <a:lnTo>
                    <a:pt x="21600" y="5587"/>
                  </a:lnTo>
                  <a:lnTo>
                    <a:pt x="19973" y="5518"/>
                  </a:lnTo>
                  <a:cubicBezTo>
                    <a:pt x="19079" y="5477"/>
                    <a:pt x="18236" y="5475"/>
                    <a:pt x="18099" y="5518"/>
                  </a:cubicBezTo>
                  <a:cubicBezTo>
                    <a:pt x="17775" y="5619"/>
                    <a:pt x="14594" y="5586"/>
                    <a:pt x="11922" y="5455"/>
                  </a:cubicBezTo>
                  <a:lnTo>
                    <a:pt x="9813" y="5355"/>
                  </a:lnTo>
                  <a:lnTo>
                    <a:pt x="9869" y="6674"/>
                  </a:lnTo>
                  <a:cubicBezTo>
                    <a:pt x="9910" y="7671"/>
                    <a:pt x="9837" y="8082"/>
                    <a:pt x="9570" y="8366"/>
                  </a:cubicBezTo>
                  <a:cubicBezTo>
                    <a:pt x="9376" y="8572"/>
                    <a:pt x="9160" y="8642"/>
                    <a:pt x="9091" y="8529"/>
                  </a:cubicBezTo>
                  <a:cubicBezTo>
                    <a:pt x="9023" y="8415"/>
                    <a:pt x="8967" y="8747"/>
                    <a:pt x="8967" y="9266"/>
                  </a:cubicBezTo>
                  <a:cubicBezTo>
                    <a:pt x="8967" y="10324"/>
                    <a:pt x="8400" y="11384"/>
                    <a:pt x="8039" y="10996"/>
                  </a:cubicBezTo>
                  <a:cubicBezTo>
                    <a:pt x="7748" y="10683"/>
                    <a:pt x="7729" y="8311"/>
                    <a:pt x="8012" y="7512"/>
                  </a:cubicBezTo>
                  <a:cubicBezTo>
                    <a:pt x="8178" y="7041"/>
                    <a:pt x="8153" y="6814"/>
                    <a:pt x="7887" y="6371"/>
                  </a:cubicBezTo>
                  <a:cubicBezTo>
                    <a:pt x="7705" y="6067"/>
                    <a:pt x="7368" y="5714"/>
                    <a:pt x="7140" y="5580"/>
                  </a:cubicBezTo>
                  <a:cubicBezTo>
                    <a:pt x="6815" y="5389"/>
                    <a:pt x="6728" y="5048"/>
                    <a:pt x="6733" y="4035"/>
                  </a:cubicBezTo>
                  <a:cubicBezTo>
                    <a:pt x="6740" y="2869"/>
                    <a:pt x="6691" y="2759"/>
                    <a:pt x="6235" y="2887"/>
                  </a:cubicBezTo>
                  <a:cubicBezTo>
                    <a:pt x="5774" y="3016"/>
                    <a:pt x="5724" y="2894"/>
                    <a:pt x="5676" y="1513"/>
                  </a:cubicBezTo>
                  <a:lnTo>
                    <a:pt x="5623" y="0"/>
                  </a:lnTo>
                  <a:lnTo>
                    <a:pt x="3648" y="0"/>
                  </a:lnTo>
                  <a:cubicBezTo>
                    <a:pt x="2022" y="0"/>
                    <a:pt x="1687" y="116"/>
                    <a:pt x="1760" y="652"/>
                  </a:cubicBezTo>
                  <a:cubicBezTo>
                    <a:pt x="1918" y="1805"/>
                    <a:pt x="1459" y="2075"/>
                    <a:pt x="1151" y="1009"/>
                  </a:cubicBezTo>
                  <a:cubicBezTo>
                    <a:pt x="989" y="447"/>
                    <a:pt x="669" y="0"/>
                    <a:pt x="429" y="0"/>
                  </a:cubicBezTo>
                  <a:lnTo>
                    <a:pt x="0" y="0"/>
                  </a:lnTo>
                  <a:close/>
                  <a:moveTo>
                    <a:pt x="21498" y="18376"/>
                  </a:moveTo>
                  <a:cubicBezTo>
                    <a:pt x="21468" y="18345"/>
                    <a:pt x="21445" y="18610"/>
                    <a:pt x="21445" y="19090"/>
                  </a:cubicBezTo>
                  <a:cubicBezTo>
                    <a:pt x="21445" y="19731"/>
                    <a:pt x="21485" y="19992"/>
                    <a:pt x="21531" y="19672"/>
                  </a:cubicBezTo>
                  <a:cubicBezTo>
                    <a:pt x="21577" y="19352"/>
                    <a:pt x="21577" y="18828"/>
                    <a:pt x="21531" y="18508"/>
                  </a:cubicBezTo>
                  <a:cubicBezTo>
                    <a:pt x="21519" y="18428"/>
                    <a:pt x="21508" y="18387"/>
                    <a:pt x="21498" y="1837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helm.png" descr="hel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35510" y="0"/>
              <a:ext cx="2217949" cy="1417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ripple.png" descr="ripple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512142" y="176675"/>
              <a:ext cx="3802029" cy="1064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"/>
          <p:cNvSpPr/>
          <p:nvPr/>
        </p:nvSpPr>
        <p:spPr>
          <a:xfrm>
            <a:off x="3047999" y="-1"/>
            <a:ext cx="18275820" cy="2605029"/>
          </a:xfrm>
          <a:prstGeom prst="rect">
            <a:avLst/>
          </a:prstGeom>
          <a:solidFill>
            <a:srgbClr val="3A64E4">
              <a:alpha val="4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b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8" name="Title Text"/>
          <p:cNvSpPr txBox="1"/>
          <p:nvPr>
            <p:ph type="title"/>
          </p:nvPr>
        </p:nvSpPr>
        <p:spPr>
          <a:xfrm>
            <a:off x="3035819" y="0"/>
            <a:ext cx="18288001" cy="2605028"/>
          </a:xfrm>
          <a:prstGeom prst="rect">
            <a:avLst/>
          </a:prstGeom>
        </p:spPr>
        <p:txBody>
          <a:bodyPr lIns="178593" tIns="178593" rIns="178593" bIns="178593"/>
          <a:lstStyle>
            <a:lvl1pPr algn="ctr" defTabSz="821531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9" name="Picture1.png" descr="Pict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349" y="12222617"/>
            <a:ext cx="18289303" cy="153871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532241774_2880x1920.jpe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532204087_1355x1355.jpe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"/>
          <p:cNvSpPr txBox="1"/>
          <p:nvPr>
            <p:ph type="body" sz="quarter" idx="21"/>
          </p:nvPr>
        </p:nvSpPr>
        <p:spPr>
          <a:xfrm>
            <a:off x="433686" y="391090"/>
            <a:ext cx="18970657" cy="154540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532205080_1647x1098.jpe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240545" y="-365487"/>
            <a:ext cx="21005801" cy="2286001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68443" y="444882"/>
            <a:ext cx="3064566" cy="66526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532205080_1647x1098.jpe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532204087_1355x1355.jpe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532241774_2880x1920.jpe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3877" y="831163"/>
            <a:ext cx="3064566" cy="6652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km.openehr.org/ckm/" TargetMode="External"/><Relationship Id="rId3" Type="http://schemas.openxmlformats.org/officeDocument/2006/relationships/hyperlink" Target="https://ckm.apperta.org/ckm/" TargetMode="External"/><Relationship Id="rId4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openehr.org/designer" TargetMode="External"/><Relationship Id="rId3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openehr.org/designer/#/" TargetMode="External"/><Relationship Id="rId3" Type="http://schemas.openxmlformats.org/officeDocument/2006/relationships/image" Target="../media/image4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reshehr.github.io/training/" TargetMode="External"/><Relationship Id="rId3" Type="http://schemas.openxmlformats.org/officeDocument/2006/relationships/image" Target="../media/image6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tif"/><Relationship Id="rId6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ntroduction to archetypes and templates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528319">
              <a:spcBef>
                <a:spcPts val="0"/>
              </a:spcBef>
              <a:buSzTx/>
              <a:buNone/>
              <a:defRPr sz="4736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Introduction to archetypes and templates</a:t>
            </a:r>
          </a:p>
        </p:txBody>
      </p:sp>
      <p:pic>
        <p:nvPicPr>
          <p:cNvPr id="21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5045" y="4311124"/>
            <a:ext cx="6171663" cy="731753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I want to record ‘pulse rate’"/>
          <p:cNvSpPr txBox="1"/>
          <p:nvPr/>
        </p:nvSpPr>
        <p:spPr>
          <a:xfrm>
            <a:off x="286404" y="3209219"/>
            <a:ext cx="758920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 want to record ‘pulse rate’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56775" y="8111247"/>
            <a:ext cx="8062032" cy="52881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ference model for newb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 model for newbies</a:t>
            </a:r>
          </a:p>
        </p:txBody>
      </p:sp>
      <p:sp>
        <p:nvSpPr>
          <p:cNvPr id="279" name="Mostly technical infrastructure…"/>
          <p:cNvSpPr txBox="1"/>
          <p:nvPr>
            <p:ph type="body" sz="half" idx="1"/>
          </p:nvPr>
        </p:nvSpPr>
        <p:spPr>
          <a:xfrm>
            <a:off x="1732565" y="3098800"/>
            <a:ext cx="9587431" cy="9296400"/>
          </a:xfrm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312"/>
            </a:pPr>
            <a:r>
              <a:t>Mostly technical infrastructure</a:t>
            </a:r>
          </a:p>
          <a:p>
            <a:pPr marL="438150" indent="-438150" defTabSz="569594">
              <a:spcBef>
                <a:spcPts val="4000"/>
              </a:spcBef>
              <a:defRPr sz="3312"/>
            </a:pPr>
            <a:r>
              <a:t>Does carry some common clinical infrastructure</a:t>
            </a:r>
          </a:p>
          <a:p>
            <a:pPr lvl="1" marL="876300" indent="-438150" defTabSz="569594">
              <a:spcBef>
                <a:spcPts val="4000"/>
              </a:spcBef>
              <a:defRPr sz="3312"/>
            </a:pPr>
            <a:r>
              <a:t>The author of the document</a:t>
            </a:r>
          </a:p>
          <a:p>
            <a:pPr lvl="1" marL="876300" indent="-438150" defTabSz="569594">
              <a:spcBef>
                <a:spcPts val="4000"/>
              </a:spcBef>
              <a:defRPr sz="3312"/>
            </a:pPr>
            <a:r>
              <a:t>The person saving the document</a:t>
            </a:r>
          </a:p>
          <a:p>
            <a:pPr lvl="1" marL="876300" indent="-438150" defTabSz="569594">
              <a:spcBef>
                <a:spcPts val="4000"/>
              </a:spcBef>
              <a:defRPr sz="3312"/>
            </a:pPr>
            <a:r>
              <a:t>The time and status of an action</a:t>
            </a:r>
          </a:p>
          <a:p>
            <a:pPr lvl="1" marL="876300" indent="-438150" defTabSz="569594">
              <a:spcBef>
                <a:spcPts val="4000"/>
              </a:spcBef>
              <a:defRPr sz="3312"/>
            </a:pPr>
            <a:r>
              <a:t>The time of an observation </a:t>
            </a:r>
          </a:p>
          <a:p>
            <a:pPr lvl="1" marL="876300" indent="-438150" defTabSz="569594">
              <a:spcBef>
                <a:spcPts val="4000"/>
              </a:spcBef>
              <a:defRPr sz="3312"/>
            </a:pPr>
            <a:r>
              <a:t>Reference ranges </a:t>
            </a:r>
          </a:p>
          <a:p>
            <a:pPr marL="438150" indent="-438150" defTabSz="569594">
              <a:spcBef>
                <a:spcPts val="4000"/>
              </a:spcBef>
              <a:defRPr sz="3312"/>
            </a:pPr>
            <a:r>
              <a:t>These do not need to be modelled in archetypes as they are already inherited from the parent class.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roblemArchetype.jpg" descr="ProblemArchetyp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050" y="4365339"/>
            <a:ext cx="6908798" cy="341940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82" name="openEHR Archetypes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openEHR Archetypes I</a:t>
            </a:r>
          </a:p>
        </p:txBody>
      </p:sp>
      <p:sp>
        <p:nvSpPr>
          <p:cNvPr id="283" name="Computable models of discrete clinical concepts…"/>
          <p:cNvSpPr txBox="1"/>
          <p:nvPr>
            <p:ph type="body" sz="half" idx="1"/>
          </p:nvPr>
        </p:nvSpPr>
        <p:spPr>
          <a:xfrm>
            <a:off x="1689100" y="3149600"/>
            <a:ext cx="11420951" cy="9296400"/>
          </a:xfrm>
          <a:prstGeom prst="rect">
            <a:avLst/>
          </a:prstGeom>
        </p:spPr>
        <p:txBody>
          <a:bodyPr/>
          <a:lstStyle/>
          <a:p>
            <a:pPr marL="571500" indent="-571500" defTabSz="742950">
              <a:spcBef>
                <a:spcPts val="5300"/>
              </a:spcBef>
              <a:defRPr sz="4319"/>
            </a:pPr>
            <a:r>
              <a:t>Computable models of discrete clinical concepts</a:t>
            </a:r>
          </a:p>
          <a:p>
            <a:pPr lvl="1" marL="1143000" indent="-571500" defTabSz="742950">
              <a:spcBef>
                <a:spcPts val="5300"/>
              </a:spcBef>
              <a:defRPr sz="4319"/>
            </a:pPr>
            <a:r>
              <a:t>Familiar components of a health record</a:t>
            </a:r>
          </a:p>
          <a:p>
            <a:pPr lvl="2" marL="1714500" indent="-571500" defTabSz="742950">
              <a:spcBef>
                <a:spcPts val="5300"/>
              </a:spcBef>
              <a:defRPr sz="4319"/>
            </a:pPr>
            <a:r>
              <a:t>Blood pressure,  Body weight, Symptom</a:t>
            </a:r>
          </a:p>
          <a:p>
            <a:pPr lvl="2" marL="1714500" indent="-571500" defTabSz="742950">
              <a:spcBef>
                <a:spcPts val="5300"/>
              </a:spcBef>
              <a:defRPr sz="4319"/>
            </a:pPr>
            <a:r>
              <a:t>Medication order, Family history</a:t>
            </a:r>
          </a:p>
          <a:p>
            <a:pPr marL="571500" indent="-571500" defTabSz="742950">
              <a:spcBef>
                <a:spcPts val="5300"/>
              </a:spcBef>
              <a:defRPr sz="4319"/>
            </a:pPr>
            <a:r>
              <a:t>‘Maximal dataset’ philosophy</a:t>
            </a:r>
          </a:p>
          <a:p>
            <a:pPr lvl="1" marL="1143000" indent="-571500" defTabSz="742950">
              <a:spcBef>
                <a:spcPts val="5300"/>
              </a:spcBef>
              <a:defRPr sz="4319"/>
            </a:pPr>
            <a:r>
              <a:t>Capture as many clinical perspectives as possible</a:t>
            </a:r>
          </a:p>
        </p:txBody>
      </p:sp>
      <p:sp>
        <p:nvSpPr>
          <p:cNvPr id="284" name="Problem/Diagnosis, Published Archetype [Internet]. openEHR Foundation, openEHR Clinical Knowledge Manager [cited: 2016-03-09]. Available from: http://openehr.org/ckm/#showArchetype_1013.1.169"/>
          <p:cNvSpPr txBox="1"/>
          <p:nvPr/>
        </p:nvSpPr>
        <p:spPr>
          <a:xfrm>
            <a:off x="14763486" y="9508482"/>
            <a:ext cx="7715926" cy="146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Problem/Diagnosis, Published Archetype [Internet]. openEHR Foundation, openEHR Clinical Knowledge Manager [cited: 2016-03-09]. Available from: http://openehr.org/ckm/#showArchetype_1013.1.169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openEHR Archetypes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openEHR Archetypes II</a:t>
            </a:r>
          </a:p>
        </p:txBody>
      </p:sp>
      <p:sp>
        <p:nvSpPr>
          <p:cNvPr id="287" name="can be designed for specific local use ca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designed for specific local use case</a:t>
            </a:r>
          </a:p>
          <a:p>
            <a:pPr lvl="1"/>
            <a:r>
              <a:t>particular data entry screen</a:t>
            </a:r>
          </a:p>
          <a:p>
            <a:pPr lvl="1"/>
            <a:r>
              <a:t>local message</a:t>
            </a:r>
          </a:p>
          <a:p>
            <a:pPr/>
            <a:r>
              <a:t>most useful when designed to be shared and reused</a:t>
            </a:r>
          </a:p>
          <a:p>
            <a:pPr lvl="1"/>
            <a:r>
              <a:t>“What do WE mean by pulse rate” </a:t>
            </a:r>
          </a:p>
        </p:txBody>
      </p:sp>
      <p:grpSp>
        <p:nvGrpSpPr>
          <p:cNvPr id="290" name="Potential for a  SINGLE, SHARED MODEL  of clinical content"/>
          <p:cNvGrpSpPr/>
          <p:nvPr/>
        </p:nvGrpSpPr>
        <p:grpSpPr>
          <a:xfrm>
            <a:off x="14842628" y="6240634"/>
            <a:ext cx="5745757" cy="1703449"/>
            <a:chOff x="0" y="0"/>
            <a:chExt cx="5745755" cy="1703448"/>
          </a:xfrm>
        </p:grpSpPr>
        <p:sp>
          <p:nvSpPr>
            <p:cNvPr id="289" name="Potential for a  SINGLE, SHARED MODEL  of clinical content"/>
            <p:cNvSpPr txBox="1"/>
            <p:nvPr/>
          </p:nvSpPr>
          <p:spPr>
            <a:xfrm>
              <a:off x="50800" y="50800"/>
              <a:ext cx="5644156" cy="1601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Potential for a </a:t>
              </a:r>
              <a:br/>
              <a:r>
                <a:t>SINGLE, SHARED MODEL </a:t>
              </a:r>
              <a:br/>
              <a:r>
                <a:t>of clinical content</a:t>
              </a:r>
            </a:p>
          </p:txBody>
        </p:sp>
        <p:pic>
          <p:nvPicPr>
            <p:cNvPr id="288" name="Potential for a  SINGLE, SHARED MODEL  of clinical content Potential for a  SINGLE, SHARED MODEL  of clinical content" descr="Potential for a  SINGLE, SHARED MODEL  of clinical content Potential for a  SINGLE, SHARED MODEL  of clinical content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45756" cy="17034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MPOSITION arche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COMPOSITION archetypes</a:t>
            </a:r>
          </a:p>
        </p:txBody>
      </p:sp>
      <p:sp>
        <p:nvSpPr>
          <p:cNvPr id="293" name="‘Top level document’ container for all clinical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‘Top level document’ container for all clinical data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All clinical data saved inside a Composition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Represent generic document types in clinical system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Encounter, Report, Lab Report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Problem List, Discharge Summary, End of Life Care plan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Simple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Do not define detailed content.</a:t>
            </a:r>
          </a:p>
        </p:txBody>
      </p:sp>
      <p:pic>
        <p:nvPicPr>
          <p:cNvPr id="294" name="Composition.jpg" descr="Composi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0076">
            <a:off x="17383630" y="5775574"/>
            <a:ext cx="5358823" cy="24952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355600" dist="177800" dir="49788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‘Persistent’ compos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‘Persistent’ compositions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4468" y="3304286"/>
            <a:ext cx="15989772" cy="8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ECTION arche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 archetypes</a:t>
            </a:r>
          </a:p>
        </p:txBody>
      </p:sp>
      <p:sp>
        <p:nvSpPr>
          <p:cNvPr id="300" name="Sub-divide complex compositions…"/>
          <p:cNvSpPr txBox="1"/>
          <p:nvPr>
            <p:ph type="body" sz="half" idx="1"/>
          </p:nvPr>
        </p:nvSpPr>
        <p:spPr>
          <a:xfrm>
            <a:off x="1689100" y="3149600"/>
            <a:ext cx="13321451" cy="9296400"/>
          </a:xfrm>
          <a:prstGeom prst="rect">
            <a:avLst/>
          </a:prstGeom>
        </p:spPr>
        <p:txBody>
          <a:bodyPr/>
          <a:lstStyle/>
          <a:p>
            <a:pPr/>
            <a:r>
              <a:t>Sub-divide complex compositions</a:t>
            </a:r>
          </a:p>
          <a:p>
            <a:pPr/>
            <a:r>
              <a:t>No ‘semantic’ meaning</a:t>
            </a:r>
          </a:p>
          <a:p>
            <a:pPr/>
            <a:r>
              <a:t>Meaning carried in ENTRY archetypes names inside SECTIONS</a:t>
            </a:r>
          </a:p>
          <a:p>
            <a:pPr/>
            <a:r>
              <a:t>Very few pre-defined SECTION archetypes</a:t>
            </a:r>
          </a:p>
        </p:txBody>
      </p:sp>
      <p:pic>
        <p:nvPicPr>
          <p:cNvPr id="301" name="Section.png" descr="Se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47999" y="4562070"/>
            <a:ext cx="6605122" cy="60364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he ENTRY archetyp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ENTRY archetypes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2529077" y="2672706"/>
            <a:ext cx="15769167" cy="10326862"/>
            <a:chOff x="0" y="0"/>
            <a:chExt cx="15769166" cy="10326861"/>
          </a:xfrm>
        </p:grpSpPr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6" t="243" r="0" b="243"/>
            <a:stretch>
              <a:fillRect/>
            </a:stretch>
          </p:blipFill>
          <p:spPr>
            <a:xfrm>
              <a:off x="0" y="0"/>
              <a:ext cx="15769167" cy="10326862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05" name="Rectangle"/>
            <p:cNvSpPr/>
            <p:nvPr/>
          </p:nvSpPr>
          <p:spPr>
            <a:xfrm>
              <a:off x="73484" y="0"/>
              <a:ext cx="789370" cy="72272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observation.jpg" descr="observ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24917" y="726206"/>
            <a:ext cx="3561766" cy="267132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09" name="OBSERVATION arche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OBSERVATION archetypes</a:t>
            </a:r>
          </a:p>
        </p:txBody>
      </p:sp>
      <p:sp>
        <p:nvSpPr>
          <p:cNvPr id="310" name="Gathering of evidence…"/>
          <p:cNvSpPr txBox="1"/>
          <p:nvPr>
            <p:ph type="body" sz="half" idx="1"/>
          </p:nvPr>
        </p:nvSpPr>
        <p:spPr>
          <a:xfrm>
            <a:off x="1689100" y="3149600"/>
            <a:ext cx="9875982" cy="9296400"/>
          </a:xfrm>
          <a:prstGeom prst="rect">
            <a:avLst/>
          </a:prstGeom>
        </p:spPr>
        <p:txBody>
          <a:bodyPr/>
          <a:lstStyle/>
          <a:p>
            <a:pPr/>
            <a:r>
              <a:t>Gathering of evidence</a:t>
            </a:r>
          </a:p>
          <a:p>
            <a:pPr/>
            <a:r>
              <a:t>Measurable / observable data</a:t>
            </a:r>
          </a:p>
          <a:p>
            <a:pPr lvl="1"/>
            <a:r>
              <a:t>Patient history, physical examination</a:t>
            </a:r>
          </a:p>
          <a:p>
            <a:pPr lvl="1"/>
            <a:r>
              <a:t>Lab tests, imaging</a:t>
            </a:r>
          </a:p>
          <a:p>
            <a:pPr lvl="1"/>
            <a:r>
              <a:t>Scores and scales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72474" y="4766405"/>
            <a:ext cx="10731501" cy="692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Decision-making-process.jpg" descr="Decision-making-pro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85957" y="776344"/>
            <a:ext cx="2338707" cy="1862527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314" name="EVALUATION arche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archetypes</a:t>
            </a:r>
          </a:p>
        </p:txBody>
      </p:sp>
      <p:sp>
        <p:nvSpPr>
          <p:cNvPr id="315" name="Outcomes of a clinical assessment or decision…"/>
          <p:cNvSpPr txBox="1"/>
          <p:nvPr>
            <p:ph type="body" sz="half" idx="1"/>
          </p:nvPr>
        </p:nvSpPr>
        <p:spPr>
          <a:xfrm>
            <a:off x="1689100" y="3149600"/>
            <a:ext cx="10758021" cy="9296400"/>
          </a:xfrm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4500"/>
              </a:spcBef>
              <a:defRPr sz="3696"/>
            </a:pPr>
            <a:r>
              <a:t>Outcomes of a clinical assessment or decision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Clinically interpreted findings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“I think the problem is …”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I think there is a risk of …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The treatment goal is …’</a:t>
            </a:r>
            <a:br/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Diagnosis, synthesis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Genetic risk, Risk of Adverse reaction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CPR Decision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3083" y="3610365"/>
            <a:ext cx="11468101" cy="758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INSTRUCTION arche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INSTRUCTION archetypes</a:t>
            </a:r>
          </a:p>
        </p:txBody>
      </p:sp>
      <p:sp>
        <p:nvSpPr>
          <p:cNvPr id="319" name="Orders that arise from clinical assessment…"/>
          <p:cNvSpPr txBox="1"/>
          <p:nvPr>
            <p:ph type="body" sz="half" idx="1"/>
          </p:nvPr>
        </p:nvSpPr>
        <p:spPr>
          <a:xfrm>
            <a:off x="1689100" y="3149600"/>
            <a:ext cx="10266830" cy="9296400"/>
          </a:xfrm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Orders that arise from clinical assessment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Initiation of workflow process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“I will order some blood tests”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“I would like you to start this medication”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“I would like to refer you to a specialist”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Lab test request, referral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Medication order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Nursing task</a:t>
            </a:r>
          </a:p>
        </p:txBody>
      </p:sp>
      <p:pic>
        <p:nvPicPr>
          <p:cNvPr id="320" name="evaluation.png" descr="evalu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6049" y="922885"/>
            <a:ext cx="1060874" cy="1971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1560" y="4293781"/>
            <a:ext cx="10859284" cy="7306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raditional modelling: the data dictiona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Traditional modelling: the data dictionary</a:t>
            </a:r>
          </a:p>
        </p:txBody>
      </p:sp>
      <p:pic>
        <p:nvPicPr>
          <p:cNvPr id="215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rcRect l="0" t="0" r="2756" b="16375"/>
          <a:stretch>
            <a:fillRect/>
          </a:stretch>
        </p:blipFill>
        <p:spPr>
          <a:xfrm>
            <a:off x="3689981" y="2840532"/>
            <a:ext cx="13484760" cy="978306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action2.png" descr="action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6386" y="772385"/>
            <a:ext cx="2544046" cy="254404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ACTION archetypes"/>
          <p:cNvSpPr txBox="1"/>
          <p:nvPr>
            <p:ph type="title"/>
          </p:nvPr>
        </p:nvSpPr>
        <p:spPr>
          <a:xfrm>
            <a:off x="1689100" y="355600"/>
            <a:ext cx="14429391" cy="2286000"/>
          </a:xfrm>
          <a:prstGeom prst="rect">
            <a:avLst/>
          </a:prstGeom>
        </p:spPr>
        <p:txBody>
          <a:bodyPr/>
          <a:lstStyle/>
          <a:p>
            <a:pPr/>
            <a:r>
              <a:t>ACTION archetypes</a:t>
            </a:r>
          </a:p>
        </p:txBody>
      </p:sp>
      <p:sp>
        <p:nvSpPr>
          <p:cNvPr id="325" name="Activities that result from an Instruction…"/>
          <p:cNvSpPr txBox="1"/>
          <p:nvPr>
            <p:ph type="body" sz="half" idx="1"/>
          </p:nvPr>
        </p:nvSpPr>
        <p:spPr>
          <a:xfrm>
            <a:off x="1689100" y="3149600"/>
            <a:ext cx="9116784" cy="9296400"/>
          </a:xfrm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Activities that result from an Instruction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“Lab test performed”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“Medication prescribed, administered”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“Procedure performed"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“Lab test tracking”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“Medication supply”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9833" y="3109539"/>
            <a:ext cx="8375330" cy="5722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70088" y="8131668"/>
            <a:ext cx="8917905" cy="5169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ots"/>
          <p:cNvSpPr txBox="1"/>
          <p:nvPr>
            <p:ph type="title"/>
          </p:nvPr>
        </p:nvSpPr>
        <p:spPr>
          <a:xfrm>
            <a:off x="240545" y="-365487"/>
            <a:ext cx="6068190" cy="2890779"/>
          </a:xfrm>
          <a:prstGeom prst="rect">
            <a:avLst/>
          </a:prstGeom>
        </p:spPr>
        <p:txBody>
          <a:bodyPr/>
          <a:lstStyle/>
          <a:p>
            <a:pPr/>
            <a:r>
              <a:t>Slots</a:t>
            </a:r>
          </a:p>
        </p:txBody>
      </p:sp>
      <p:sp>
        <p:nvSpPr>
          <p:cNvPr id="330" name="Where one archetype can be slotted into another…"/>
          <p:cNvSpPr txBox="1"/>
          <p:nvPr>
            <p:ph type="body" sz="quarter" idx="1"/>
          </p:nvPr>
        </p:nvSpPr>
        <p:spPr>
          <a:xfrm>
            <a:off x="1732565" y="3040936"/>
            <a:ext cx="6597209" cy="7116008"/>
          </a:xfrm>
          <a:prstGeom prst="rect">
            <a:avLst/>
          </a:prstGeom>
        </p:spPr>
        <p:txBody>
          <a:bodyPr/>
          <a:lstStyle/>
          <a:p>
            <a:pPr/>
            <a:r>
              <a:t>Where one archetype can be slotted into another</a:t>
            </a:r>
          </a:p>
          <a:p>
            <a:pPr/>
            <a:r>
              <a:t>Entry, Section into Composition</a:t>
            </a:r>
          </a:p>
          <a:p>
            <a:pPr/>
            <a:r>
              <a:t>Entry into Composition</a:t>
            </a:r>
          </a:p>
          <a:p>
            <a:pPr/>
            <a:r>
              <a:t>Cluster into Entry</a:t>
            </a:r>
          </a:p>
          <a:p>
            <a:pPr>
              <a:defRPr b="1"/>
            </a:pPr>
            <a:r>
              <a:t>But not Entry into Entry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2701" y="930161"/>
            <a:ext cx="9222239" cy="59747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6690" y="7136900"/>
            <a:ext cx="9701536" cy="477512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enEHR RM data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openEHR RM datatypes</a:t>
            </a:r>
          </a:p>
        </p:txBody>
      </p:sp>
      <p:sp>
        <p:nvSpPr>
          <p:cNvPr id="335" name="The modelling tools expose most aspects of the data types that are of interest to the clinical modeller…"/>
          <p:cNvSpPr txBox="1"/>
          <p:nvPr>
            <p:ph type="body" sz="half" idx="1"/>
          </p:nvPr>
        </p:nvSpPr>
        <p:spPr>
          <a:xfrm>
            <a:off x="798062" y="2410690"/>
            <a:ext cx="10223501" cy="9296401"/>
          </a:xfrm>
          <a:prstGeom prst="rect">
            <a:avLst/>
          </a:prstGeom>
        </p:spPr>
        <p:txBody>
          <a:bodyPr/>
          <a:lstStyle/>
          <a:p>
            <a:pPr/>
            <a:r>
              <a:t>The modelling tools expose most aspects of the data types that are of interest to the clinical modeller</a:t>
            </a:r>
          </a:p>
          <a:p>
            <a:pPr/>
            <a:r>
              <a:t>Some RM attributes of datatypes are not clear or only apply to the actual data, not the models  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510" y="2285578"/>
            <a:ext cx="1116657" cy="1102444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Quantity"/>
          <p:cNvSpPr txBox="1"/>
          <p:nvPr/>
        </p:nvSpPr>
        <p:spPr>
          <a:xfrm>
            <a:off x="14079945" y="3851010"/>
            <a:ext cx="164554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Quantity</a:t>
            </a:r>
          </a:p>
        </p:txBody>
      </p:sp>
      <p:sp>
        <p:nvSpPr>
          <p:cNvPr id="338" name="Text"/>
          <p:cNvSpPr txBox="1"/>
          <p:nvPr/>
        </p:nvSpPr>
        <p:spPr>
          <a:xfrm>
            <a:off x="14079944" y="2423449"/>
            <a:ext cx="862204" cy="5604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39" name="Coded Text"/>
          <p:cNvSpPr txBox="1"/>
          <p:nvPr/>
        </p:nvSpPr>
        <p:spPr>
          <a:xfrm>
            <a:off x="14079944" y="3137230"/>
            <a:ext cx="216751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Coded Text</a:t>
            </a:r>
          </a:p>
        </p:txBody>
      </p:sp>
      <p:sp>
        <p:nvSpPr>
          <p:cNvPr id="340" name="Proportion"/>
          <p:cNvSpPr txBox="1"/>
          <p:nvPr/>
        </p:nvSpPr>
        <p:spPr>
          <a:xfrm>
            <a:off x="14079945" y="4564791"/>
            <a:ext cx="204749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Proportion</a:t>
            </a:r>
          </a:p>
        </p:txBody>
      </p:sp>
      <p:sp>
        <p:nvSpPr>
          <p:cNvPr id="341" name="Count"/>
          <p:cNvSpPr txBox="1"/>
          <p:nvPr/>
        </p:nvSpPr>
        <p:spPr>
          <a:xfrm>
            <a:off x="14079944" y="5278572"/>
            <a:ext cx="121539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Count</a:t>
            </a:r>
          </a:p>
        </p:txBody>
      </p:sp>
      <p:sp>
        <p:nvSpPr>
          <p:cNvPr id="342" name="Datetime"/>
          <p:cNvSpPr txBox="1"/>
          <p:nvPr/>
        </p:nvSpPr>
        <p:spPr>
          <a:xfrm>
            <a:off x="14079944" y="6048382"/>
            <a:ext cx="176441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Datetime</a:t>
            </a:r>
          </a:p>
        </p:txBody>
      </p:sp>
      <p:sp>
        <p:nvSpPr>
          <p:cNvPr id="343" name="Date"/>
          <p:cNvSpPr txBox="1"/>
          <p:nvPr/>
        </p:nvSpPr>
        <p:spPr>
          <a:xfrm>
            <a:off x="14079945" y="7517575"/>
            <a:ext cx="96812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Date</a:t>
            </a:r>
          </a:p>
        </p:txBody>
      </p:sp>
      <p:sp>
        <p:nvSpPr>
          <p:cNvPr id="344" name="Ordinal"/>
          <p:cNvSpPr txBox="1"/>
          <p:nvPr/>
        </p:nvSpPr>
        <p:spPr>
          <a:xfrm>
            <a:off x="14079945" y="8167991"/>
            <a:ext cx="142608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Ordinal</a:t>
            </a:r>
          </a:p>
        </p:txBody>
      </p:sp>
      <p:sp>
        <p:nvSpPr>
          <p:cNvPr id="345" name="Boolean"/>
          <p:cNvSpPr txBox="1"/>
          <p:nvPr/>
        </p:nvSpPr>
        <p:spPr>
          <a:xfrm>
            <a:off x="14079945" y="8860040"/>
            <a:ext cx="160972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Boolean</a:t>
            </a:r>
          </a:p>
        </p:txBody>
      </p:sp>
      <p:sp>
        <p:nvSpPr>
          <p:cNvPr id="346" name="Choice"/>
          <p:cNvSpPr txBox="1"/>
          <p:nvPr/>
        </p:nvSpPr>
        <p:spPr>
          <a:xfrm>
            <a:off x="14079945" y="9673315"/>
            <a:ext cx="13910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Choice</a:t>
            </a:r>
          </a:p>
        </p:txBody>
      </p:sp>
      <p:sp>
        <p:nvSpPr>
          <p:cNvPr id="347" name="Cluster (internal)"/>
          <p:cNvSpPr txBox="1"/>
          <p:nvPr/>
        </p:nvSpPr>
        <p:spPr>
          <a:xfrm>
            <a:off x="14079944" y="10365363"/>
            <a:ext cx="313296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Cluster (internal)</a:t>
            </a:r>
          </a:p>
        </p:txBody>
      </p:sp>
      <p:sp>
        <p:nvSpPr>
          <p:cNvPr id="348" name="Slot"/>
          <p:cNvSpPr txBox="1"/>
          <p:nvPr/>
        </p:nvSpPr>
        <p:spPr>
          <a:xfrm>
            <a:off x="14079945" y="11057411"/>
            <a:ext cx="82677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Slot</a:t>
            </a:r>
          </a:p>
        </p:txBody>
      </p:sp>
      <p:sp>
        <p:nvSpPr>
          <p:cNvPr id="349" name="Duration"/>
          <p:cNvSpPr txBox="1"/>
          <p:nvPr/>
        </p:nvSpPr>
        <p:spPr>
          <a:xfrm>
            <a:off x="14079945" y="11749460"/>
            <a:ext cx="168059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Duration</a:t>
            </a:r>
          </a:p>
        </p:txBody>
      </p:sp>
      <p:sp>
        <p:nvSpPr>
          <p:cNvPr id="350" name="Identifier"/>
          <p:cNvSpPr txBox="1"/>
          <p:nvPr/>
        </p:nvSpPr>
        <p:spPr>
          <a:xfrm>
            <a:off x="14079944" y="12441507"/>
            <a:ext cx="173621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Identifier</a:t>
            </a:r>
          </a:p>
        </p:txBody>
      </p:sp>
      <p:sp>
        <p:nvSpPr>
          <p:cNvPr id="351" name="Time"/>
          <p:cNvSpPr txBox="1"/>
          <p:nvPr/>
        </p:nvSpPr>
        <p:spPr>
          <a:xfrm>
            <a:off x="14079945" y="6867159"/>
            <a:ext cx="100927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</a:t>
            </a:r>
          </a:p>
        </p:txBody>
      </p:sp>
      <p:sp>
        <p:nvSpPr>
          <p:cNvPr id="352" name="https://specifications.openehr.org/releases/RM/latest/data_types.html"/>
          <p:cNvSpPr txBox="1"/>
          <p:nvPr/>
        </p:nvSpPr>
        <p:spPr>
          <a:xfrm>
            <a:off x="18323774" y="7807128"/>
            <a:ext cx="5557189" cy="197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https://specifications.openehr.org/releases/RM/latest/data_types.html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26387" y="3768062"/>
            <a:ext cx="6343449" cy="358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Quantity data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2145">
              <a:defRPr sz="7110"/>
            </a:pPr>
          </a:p>
          <a:p>
            <a:pPr defTabSz="652145">
              <a:defRPr sz="7110"/>
            </a:pPr>
            <a:r>
              <a:t>Quantity datatype</a:t>
            </a:r>
          </a:p>
        </p:txBody>
      </p:sp>
      <p:sp>
        <p:nvSpPr>
          <p:cNvPr id="356" name="Units…"/>
          <p:cNvSpPr txBox="1"/>
          <p:nvPr>
            <p:ph type="body" sz="half" idx="1"/>
          </p:nvPr>
        </p:nvSpPr>
        <p:spPr>
          <a:xfrm>
            <a:off x="753154" y="2748310"/>
            <a:ext cx="11224644" cy="10001947"/>
          </a:xfrm>
          <a:prstGeom prst="rect">
            <a:avLst/>
          </a:prstGeom>
        </p:spPr>
        <p:txBody>
          <a:bodyPr/>
          <a:lstStyle/>
          <a:p>
            <a:pPr marL="251460" indent="-251460" defTabSz="371475">
              <a:spcBef>
                <a:spcPts val="2000"/>
              </a:spcBef>
              <a:defRPr sz="2655"/>
            </a:pPr>
            <a:r>
              <a:t>Units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e.g.mmHg, mmol/l, /min</a:t>
            </a:r>
          </a:p>
          <a:p>
            <a:pPr marL="251460" indent="-251460" defTabSz="371475">
              <a:spcBef>
                <a:spcPts val="2000"/>
              </a:spcBef>
              <a:defRPr sz="2655"/>
            </a:pPr>
            <a:r>
              <a:t>Normal_range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For lab or device normal ranges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e.g. 20-46 mmol/l</a:t>
            </a:r>
          </a:p>
          <a:p>
            <a:pPr marL="251460" indent="-251460" defTabSz="371475">
              <a:spcBef>
                <a:spcPts val="2000"/>
              </a:spcBef>
              <a:defRPr sz="2655"/>
            </a:pPr>
            <a:r>
              <a:t>Other reference ranges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For age or sex-specific reference ranges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Normal range for children : 18-28 mmol/l</a:t>
            </a:r>
          </a:p>
          <a:p>
            <a:pPr marL="251460" indent="-251460" defTabSz="371475">
              <a:spcBef>
                <a:spcPts val="2000"/>
              </a:spcBef>
              <a:defRPr sz="2655"/>
            </a:pPr>
            <a:r>
              <a:t>Magnitude_status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To allow numeric to be qualified</a:t>
            </a:r>
          </a:p>
          <a:p>
            <a:pPr lvl="2" marL="754379" indent="-251459" defTabSz="371475">
              <a:spcBef>
                <a:spcPts val="2000"/>
              </a:spcBef>
              <a:defRPr sz="2655"/>
            </a:pPr>
            <a:r>
              <a:t>E.g &lt;= 5 (Less than or equal to 5)</a:t>
            </a:r>
          </a:p>
          <a:p>
            <a:pPr lvl="2" marL="754379" indent="-251459" defTabSz="371475">
              <a:spcBef>
                <a:spcPts val="2000"/>
              </a:spcBef>
              <a:defRPr sz="2655"/>
            </a:pPr>
            <a:r>
              <a:t>∼ 7.3 (approximately 7.3)</a:t>
            </a:r>
          </a:p>
          <a:p>
            <a:pPr marL="251460" indent="-251460" defTabSz="371475">
              <a:spcBef>
                <a:spcPts val="2000"/>
              </a:spcBef>
              <a:defRPr sz="2655"/>
            </a:pPr>
            <a:r>
              <a:t>Normal_status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High, normal, low based on HL7 lab messages</a:t>
            </a:r>
          </a:p>
          <a:p>
            <a:pPr lvl="1" marL="502919" indent="-251459" defTabSz="371475">
              <a:spcBef>
                <a:spcPts val="2000"/>
              </a:spcBef>
              <a:defRPr sz="2655"/>
            </a:pPr>
            <a:r>
              <a:t>e.g. HHH,HH,H,  ,L,LL,LLL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5286" y="3026638"/>
            <a:ext cx="12159545" cy="497981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0271" y="8412898"/>
            <a:ext cx="4531097" cy="4880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/CodedText datatype"/>
          <p:cNvSpPr txBox="1"/>
          <p:nvPr>
            <p:ph type="title"/>
          </p:nvPr>
        </p:nvSpPr>
        <p:spPr>
          <a:xfrm>
            <a:off x="479604" y="232080"/>
            <a:ext cx="11604320" cy="2533040"/>
          </a:xfrm>
          <a:prstGeom prst="rect">
            <a:avLst/>
          </a:prstGeom>
        </p:spPr>
        <p:txBody>
          <a:bodyPr/>
          <a:lstStyle>
            <a:lvl1pPr defTabSz="726440">
              <a:defRPr sz="7919"/>
            </a:lvl1pPr>
          </a:lstStyle>
          <a:p>
            <a:pPr/>
            <a:r>
              <a:t>Text/CodedText datatype</a:t>
            </a:r>
          </a:p>
        </p:txBody>
      </p:sp>
      <p:sp>
        <p:nvSpPr>
          <p:cNvPr id="361" name="Any Text datatype can also act as a CodedText datatype…"/>
          <p:cNvSpPr txBox="1"/>
          <p:nvPr>
            <p:ph type="body" sz="half" idx="1"/>
          </p:nvPr>
        </p:nvSpPr>
        <p:spPr>
          <a:xfrm>
            <a:off x="1080247" y="4443539"/>
            <a:ext cx="9876118" cy="8002461"/>
          </a:xfrm>
          <a:prstGeom prst="rect">
            <a:avLst/>
          </a:prstGeom>
        </p:spPr>
        <p:txBody>
          <a:bodyPr/>
          <a:lstStyle/>
          <a:p>
            <a:pPr marL="407924" indent="-407924" defTabSz="602615">
              <a:spcBef>
                <a:spcPts val="3200"/>
              </a:spcBef>
              <a:defRPr sz="2774"/>
            </a:pPr>
            <a:r>
              <a:t>Any Text datatype can also act as a CodedText datatype</a:t>
            </a:r>
          </a:p>
          <a:p>
            <a:pPr lvl="1" marL="815848" indent="-407924" defTabSz="602615">
              <a:spcBef>
                <a:spcPts val="3200"/>
              </a:spcBef>
              <a:defRPr sz="2774"/>
            </a:pPr>
            <a:r>
              <a:t>if you have defined an element to be Text, it can still carry CodedText</a:t>
            </a:r>
          </a:p>
          <a:p>
            <a:pPr marL="407924" indent="-407924" defTabSz="602615">
              <a:spcBef>
                <a:spcPts val="3200"/>
              </a:spcBef>
              <a:defRPr b="1" sz="2774"/>
            </a:pPr>
            <a:r>
              <a:t>Defining_code</a:t>
            </a:r>
          </a:p>
          <a:p>
            <a:pPr lvl="1" marL="815848" indent="-407924" defTabSz="602615">
              <a:spcBef>
                <a:spcPts val="3200"/>
              </a:spcBef>
              <a:defRPr sz="2774"/>
            </a:pPr>
            <a:r>
              <a:t>The actual code of a CodedText e.g “123478-AS”</a:t>
            </a:r>
          </a:p>
          <a:p>
            <a:pPr lvl="1" marL="815848" indent="-407924" defTabSz="602615">
              <a:spcBef>
                <a:spcPts val="3200"/>
              </a:spcBef>
              <a:defRPr sz="2774"/>
            </a:pPr>
            <a:r>
              <a:t>The terminology/version of the CodedText e.g. “ICD-10”</a:t>
            </a:r>
          </a:p>
          <a:p>
            <a:pPr marL="407924" indent="-407924" defTabSz="602615">
              <a:spcBef>
                <a:spcPts val="3200"/>
              </a:spcBef>
              <a:defRPr sz="2774"/>
            </a:pPr>
            <a:r>
              <a:rPr b="1"/>
              <a:t>Mappings</a:t>
            </a:r>
            <a:r>
              <a:t> </a:t>
            </a:r>
          </a:p>
          <a:p>
            <a:pPr lvl="1" marL="815848" indent="-407924" defTabSz="602615">
              <a:spcBef>
                <a:spcPts val="3200"/>
              </a:spcBef>
              <a:defRPr sz="2774"/>
            </a:pPr>
            <a:r>
              <a:t>to external terminologies</a:t>
            </a:r>
          </a:p>
          <a:p>
            <a:pPr lvl="1" marL="815848" indent="-407924" defTabSz="602615">
              <a:spcBef>
                <a:spcPts val="3200"/>
              </a:spcBef>
              <a:defRPr sz="2774"/>
            </a:pPr>
            <a:r>
              <a:t>e.g. The original code is an internal code “at007::Left” but is mapped to SNOMED code |123456|left|</a:t>
            </a:r>
            <a:br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44109" y="8533139"/>
            <a:ext cx="7724490" cy="499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95647" y="3046906"/>
            <a:ext cx="10086080" cy="489748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Other data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datatypes</a:t>
            </a:r>
          </a:p>
        </p:txBody>
      </p:sp>
      <p:sp>
        <p:nvSpPr>
          <p:cNvPr id="366" name="Duration : 1 day , 3 minute, including ag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Duration : 1 day , 3 minute, including ages</a:t>
            </a:r>
          </a:p>
          <a:p>
            <a:pPr/>
            <a:r>
              <a:t>Boolean: True/ False</a:t>
            </a:r>
          </a:p>
          <a:p>
            <a:pPr/>
            <a:r>
              <a:t>Proportion: 83%</a:t>
            </a:r>
          </a:p>
          <a:p>
            <a:pPr/>
            <a:r>
              <a:t>Ordinal:  3: Moderate</a:t>
            </a:r>
          </a:p>
          <a:p>
            <a:pPr/>
            <a:r>
              <a:t>Multimedia: Image, Sound</a:t>
            </a:r>
          </a:p>
          <a:p>
            <a:pPr/>
            <a:r>
              <a:t>Identifier: NHSNumber</a:t>
            </a:r>
          </a:p>
          <a:p>
            <a:pPr/>
            <a:r>
              <a:t>Parsable Text: XML, JSON</a:t>
            </a:r>
          </a:p>
          <a:p>
            <a:pPr/>
            <a:r>
              <a:t>URI : Web-type links</a:t>
            </a:r>
          </a:p>
        </p:txBody>
      </p:sp>
      <p:pic>
        <p:nvPicPr>
          <p:cNvPr id="367" name="direct-square-proportion_8559b56553d9c2bf.jpg" descr="direct-square-proportion_8559b56553d9c2b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10893" y="4888771"/>
            <a:ext cx="7006150" cy="3938459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‘Event’ categ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‘Event’ category</a:t>
            </a:r>
          </a:p>
        </p:txBody>
      </p:sp>
      <p:sp>
        <p:nvSpPr>
          <p:cNvPr id="370" name="Each time new data is committed, a completely new composition instance is cre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Each time new data is committed, a completely new composition instance is created</a:t>
            </a:r>
          </a:p>
          <a:p>
            <a:pPr lvl="2"/>
            <a:r>
              <a:t>Lab reports, nursing observations, doctor encounter </a:t>
            </a:r>
          </a:p>
          <a:p>
            <a:pPr lvl="1" marL="978958" indent="-343958"/>
            <a:r>
              <a:rPr b="1" sz="26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5c8a8636-bc98-4441-abd5-e9cf396e8833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5200"/>
                </a:solidFill>
                <a:latin typeface="Courier New"/>
                <a:ea typeface="Courier New"/>
                <a:cs typeface="Courier New"/>
                <a:sym typeface="Courier New"/>
              </a:rPr>
              <a:t>ripple_osi.ehrscape.c4h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11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2600">
              <a:solidFill>
                <a:srgbClr val="9411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78958" indent="-343958"/>
            <a:r>
              <a:rPr b="1" sz="26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77a-bc98b345-4421-ba6d5-fc89f396e8855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5200"/>
                </a:solidFill>
                <a:latin typeface="Courier New"/>
                <a:ea typeface="Courier New"/>
                <a:cs typeface="Courier New"/>
                <a:sym typeface="Courier New"/>
              </a:rPr>
              <a:t>ripple_osi.ehrscape.c4h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11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lvl="1"/>
            <a:r>
              <a:t>Ehrscape POST /composition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‘Persistent’ Categ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‘Persistent’ Category</a:t>
            </a:r>
          </a:p>
        </p:txBody>
      </p:sp>
      <p:sp>
        <p:nvSpPr>
          <p:cNvPr id="373" name="Each time new data is committed, the original instance is overwritt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Each time new data is committed, the original instance is overwritten</a:t>
            </a:r>
          </a:p>
          <a:p>
            <a:pPr lvl="2"/>
            <a:r>
              <a:t>Problem list, End of Life Summary</a:t>
            </a:r>
          </a:p>
          <a:p>
            <a:pPr lvl="1" marL="978958" indent="-343958"/>
            <a:r>
              <a:rPr sz="26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77a-bc98b345-4421-ba6d5-fc89f396e8855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5200"/>
                </a:solidFill>
                <a:latin typeface="Courier New"/>
                <a:ea typeface="Courier New"/>
                <a:cs typeface="Courier New"/>
                <a:sym typeface="Courier New"/>
              </a:rPr>
              <a:t>ripple_osi.ehrscape.c4h</a:t>
            </a:r>
            <a:r>
              <a:rPr b="1"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sz="2600">
                <a:solidFill>
                  <a:srgbClr val="9411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2600">
              <a:solidFill>
                <a:srgbClr val="9411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78958" indent="-343958"/>
            <a:r>
              <a:rPr sz="2600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rPr>
              <a:t>77a-bc98b345-4421-ba6d5-fc89f396e8855</a:t>
            </a:r>
            <a:r>
              <a:rPr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sz="2600">
                <a:solidFill>
                  <a:srgbClr val="945200"/>
                </a:solidFill>
                <a:latin typeface="Courier New"/>
                <a:ea typeface="Courier New"/>
                <a:cs typeface="Courier New"/>
                <a:sym typeface="Courier New"/>
              </a:rPr>
              <a:t>ripple_osi.ehrscape.c4h</a:t>
            </a:r>
            <a:r>
              <a:rPr b="1" sz="26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sz="2600">
                <a:solidFill>
                  <a:srgbClr val="9411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lvl="1"/>
            <a:r>
              <a:t>Ehrscape PUT /composition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pisode vs Longitudinal persist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Episode vs Longitudinal persistence</a:t>
            </a:r>
          </a:p>
        </p:txBody>
      </p:sp>
      <p:sp>
        <p:nvSpPr>
          <p:cNvPr id="376" name="Longitudinal Persist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5600"/>
              </a:spcBef>
              <a:defRPr b="1" sz="4560"/>
            </a:pPr>
            <a:r>
              <a:t>Longitudinal Persistence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Some persistent summaries should exist and be updated throughout the patient’s lifetime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End of Life summary, GP problem list</a:t>
            </a:r>
          </a:p>
          <a:p>
            <a:pPr marL="603250" indent="-603250" defTabSz="784225">
              <a:spcBef>
                <a:spcPts val="5600"/>
              </a:spcBef>
              <a:defRPr b="1" sz="4560"/>
            </a:pPr>
            <a:r>
              <a:t>Episodic Persistence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Most outpatient and hospital summaries e.g Allergy lists, Problem lists need to be re-created at admission, then maintained for the period of admission.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A new Problem list may need ot be created for each episode of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openEHR Templ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openEHR Templates</a:t>
            </a:r>
          </a:p>
        </p:txBody>
      </p:sp>
      <p:sp>
        <p:nvSpPr>
          <p:cNvPr id="379" name="Computable models bringing together component archetyp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7040" indent="-447040" defTabSz="660400">
              <a:spcBef>
                <a:spcPts val="3600"/>
              </a:spcBef>
              <a:defRPr sz="3040"/>
            </a:pPr>
            <a:r>
              <a:t>Computable models bringing together component archetypes</a:t>
            </a:r>
          </a:p>
          <a:p>
            <a:pPr lvl="1" marL="894080" indent="-447040" defTabSz="660400">
              <a:spcBef>
                <a:spcPts val="3600"/>
              </a:spcBef>
              <a:defRPr sz="3040"/>
            </a:pPr>
            <a:r>
              <a:t>create a dataset for a particular clinical context or purpose</a:t>
            </a:r>
          </a:p>
          <a:p>
            <a:pPr lvl="1" marL="894080" indent="-447040" defTabSz="660400">
              <a:spcBef>
                <a:spcPts val="3600"/>
              </a:spcBef>
              <a:defRPr sz="3040"/>
            </a:pPr>
            <a:r>
              <a:t>adjust component archetypes to make them 'fit for purpose’ </a:t>
            </a:r>
          </a:p>
          <a:p>
            <a:pPr lvl="2" marL="1341119" indent="-447040" defTabSz="660400">
              <a:spcBef>
                <a:spcPts val="3600"/>
              </a:spcBef>
              <a:defRPr sz="3040"/>
            </a:pPr>
            <a:r>
              <a:t>make items mandatory</a:t>
            </a:r>
          </a:p>
          <a:p>
            <a:pPr lvl="2" marL="1341119" indent="-447040" defTabSz="660400">
              <a:spcBef>
                <a:spcPts val="3600"/>
              </a:spcBef>
              <a:defRPr sz="3040"/>
            </a:pPr>
            <a:r>
              <a:t>remove unwanted items</a:t>
            </a:r>
          </a:p>
          <a:p>
            <a:pPr lvl="2" marL="1341119" indent="-447040" defTabSz="660400">
              <a:spcBef>
                <a:spcPts val="3600"/>
              </a:spcBef>
              <a:defRPr sz="3040"/>
            </a:pPr>
            <a:r>
              <a:t>set default values</a:t>
            </a:r>
          </a:p>
          <a:p>
            <a:pPr lvl="2" marL="1341119" indent="-447040" defTabSz="660400">
              <a:spcBef>
                <a:spcPts val="3600"/>
              </a:spcBef>
              <a:defRPr sz="3040"/>
            </a:pPr>
            <a:r>
              <a:t>create terminology mappings</a:t>
            </a:r>
          </a:p>
          <a:p>
            <a:pPr marL="447040" indent="-447040" defTabSz="660400">
              <a:spcBef>
                <a:spcPts val="3600"/>
              </a:spcBef>
              <a:defRPr sz="3040"/>
            </a:pPr>
            <a:r>
              <a:t>In practice, creating a dataset to underpin</a:t>
            </a:r>
          </a:p>
          <a:p>
            <a:pPr lvl="1" marL="894080" indent="-447040" defTabSz="660400">
              <a:spcBef>
                <a:spcPts val="3600"/>
              </a:spcBef>
              <a:defRPr sz="3040"/>
            </a:pPr>
            <a:r>
              <a:t>data entry / message / interface definitions</a:t>
            </a: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11678" y="6427427"/>
            <a:ext cx="9357209" cy="505965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8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1752" y="1075354"/>
            <a:ext cx="7716439" cy="75054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UML: Clinically unfriendl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UML: Clinically unfriendly</a:t>
            </a:r>
          </a:p>
        </p:txBody>
      </p:sp>
      <p:pic>
        <p:nvPicPr>
          <p:cNvPr id="218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0" t="0" r="3587" b="26313"/>
          <a:stretch>
            <a:fillRect/>
          </a:stretch>
        </p:blipFill>
        <p:spPr>
          <a:xfrm>
            <a:off x="4306625" y="2681696"/>
            <a:ext cx="14606074" cy="904801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mplates vs Form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Templates vs Forms</a:t>
            </a:r>
          </a:p>
        </p:txBody>
      </p:sp>
      <p:sp>
        <p:nvSpPr>
          <p:cNvPr id="384" name="Template = Dataset"/>
          <p:cNvSpPr txBox="1"/>
          <p:nvPr/>
        </p:nvSpPr>
        <p:spPr>
          <a:xfrm>
            <a:off x="4720036" y="4585880"/>
            <a:ext cx="362293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Template = </a:t>
            </a:r>
            <a:r>
              <a:t>Dataset</a:t>
            </a:r>
          </a:p>
        </p:txBody>
      </p:sp>
      <p:pic>
        <p:nvPicPr>
          <p:cNvPr id="385" name="VitalSignsEncounter.jpg" descr="VitalSignsEncoun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8268" y="5892116"/>
            <a:ext cx="8759537" cy="358344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386" name="Form = User Interface"/>
          <p:cNvSpPr txBox="1"/>
          <p:nvPr/>
        </p:nvSpPr>
        <p:spPr>
          <a:xfrm>
            <a:off x="15493460" y="3760040"/>
            <a:ext cx="408889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Form = </a:t>
            </a:r>
            <a:r>
              <a:t>User Interface</a:t>
            </a:r>
          </a:p>
        </p:txBody>
      </p:sp>
      <p:pic>
        <p:nvPicPr>
          <p:cNvPr id="387" name="VitalSignsForm.jpg" descr="VitalSignsFor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1127" y="4576871"/>
            <a:ext cx="7344058" cy="673728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388" name="Vital Signs Encounter (Composition), Draft Template [Internet]. UK Clinical Models, UK Clinical Models Clinical Knowledge Manager [cited: 2016-03-09]. Available from: http://clinicalmodels.org.uk/ckm/#showTemplate_1051.57.23"/>
          <p:cNvSpPr txBox="1"/>
          <p:nvPr/>
        </p:nvSpPr>
        <p:spPr>
          <a:xfrm>
            <a:off x="2401620" y="9957821"/>
            <a:ext cx="8672834" cy="81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Vital Signs Encounter (Composition), Draft Template [Internet]. UK Clinical Models, UK Clinical Models Clinical Knowledge Manager [cited: 2016-03-09]. Available from: http://clinicalmodels.org.uk/ckm/#showTemplate_1051.57.23</a:t>
            </a:r>
          </a:p>
        </p:txBody>
      </p:sp>
      <p:sp>
        <p:nvSpPr>
          <p:cNvPr id="389" name="https://www.ehrscape.com/forms-demo.html"/>
          <p:cNvSpPr txBox="1"/>
          <p:nvPr/>
        </p:nvSpPr>
        <p:spPr>
          <a:xfrm>
            <a:off x="13483779" y="11571715"/>
            <a:ext cx="6140400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https://www.ehrscape.com/forms-demo.html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mplates - the openEHR ‘workhorse’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072"/>
            </a:lvl1pPr>
          </a:lstStyle>
          <a:p>
            <a:pPr/>
            <a:r>
              <a:t>Templates - the openEHR ‘workhorse’?</a:t>
            </a:r>
          </a:p>
        </p:txBody>
      </p:sp>
      <p:sp>
        <p:nvSpPr>
          <p:cNvPr id="392" name="Archetypes get the glory, templates deliver the data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Archetypes get the glory, templates deliver the datasets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Key clinical endpoint and starting point for generation of technical artefacts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Class libraries, GUI skeletons, Message schema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Most demand for archetyped content will originate as requests for datasets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Data entry forms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Diabetes shared care message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Discharge summary message</a:t>
            </a:r>
          </a:p>
        </p:txBody>
      </p:sp>
      <p:pic>
        <p:nvPicPr>
          <p:cNvPr id="393" name="workhorse.jpg" descr="workhor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5674" y="8634742"/>
            <a:ext cx="4838342" cy="3225562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XMIND Mindma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XMIND Mindmaps</a:t>
            </a:r>
          </a:p>
        </p:txBody>
      </p:sp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3988" y="2597853"/>
            <a:ext cx="14644962" cy="92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80159" y="5437249"/>
            <a:ext cx="7716439" cy="7505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CKM: Clinical Knowledge Manager</a:t>
            </a:r>
          </a:p>
        </p:txBody>
      </p:sp>
      <p:sp>
        <p:nvSpPr>
          <p:cNvPr id="40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210" indent="-376210" defTabSz="792479">
              <a:spcBef>
                <a:spcPts val="5600"/>
              </a:spcBef>
              <a:defRPr sz="4608"/>
            </a:pPr>
            <a:r>
              <a:t>Repository</a:t>
            </a:r>
          </a:p>
          <a:p>
            <a:pPr marL="376210" indent="-376210" defTabSz="792479">
              <a:spcBef>
                <a:spcPts val="5600"/>
              </a:spcBef>
              <a:defRPr sz="4608"/>
            </a:pPr>
            <a:r>
              <a:t>Collaboration for Reviews</a:t>
            </a:r>
          </a:p>
          <a:p>
            <a:pPr marL="376210" indent="-376210" defTabSz="792479">
              <a:spcBef>
                <a:spcPts val="5600"/>
              </a:spcBef>
              <a:defRPr sz="4608"/>
            </a:pPr>
            <a:r>
              <a:t>Two main CKMS</a:t>
            </a:r>
          </a:p>
          <a:p>
            <a:pPr lvl="1" marL="1030223" indent="-420623" defTabSz="792479">
              <a:spcBef>
                <a:spcPts val="900"/>
              </a:spcBef>
              <a:defRPr sz="4416"/>
            </a:pPr>
            <a:r>
              <a:t>International:</a:t>
            </a:r>
          </a:p>
          <a:p>
            <a:pPr lvl="2" marL="1614220" indent="-395020" defTabSz="792479">
              <a:spcBef>
                <a:spcPts val="900"/>
              </a:spcBef>
              <a:defRPr sz="1727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https://ckm.openehr.org/ckm/</a:t>
            </a:r>
          </a:p>
          <a:p>
            <a:pPr lvl="1" marL="985810" indent="-376210" defTabSz="792479">
              <a:spcBef>
                <a:spcPts val="900"/>
              </a:spcBef>
              <a:defRPr sz="2304"/>
            </a:pPr>
            <a:r>
              <a:t>UK &amp; 5 Nations / Apperta</a:t>
            </a:r>
          </a:p>
          <a:p>
            <a:pPr lvl="2" marL="1614220" indent="-395020" defTabSz="792479">
              <a:spcBef>
                <a:spcPts val="900"/>
              </a:spcBef>
              <a:defRPr sz="1727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https://ckm.apperta.org/ckm/</a:t>
            </a:r>
          </a:p>
          <a:p>
            <a:pPr marL="390143" indent="-390143" defTabSz="792479">
              <a:spcBef>
                <a:spcPts val="5600"/>
              </a:spcBef>
              <a:defRPr sz="3072"/>
            </a:pPr>
            <a:r>
              <a:t>Searching</a:t>
            </a:r>
          </a:p>
          <a:p>
            <a:pPr marL="390143" indent="-390143" defTabSz="792479">
              <a:spcBef>
                <a:spcPts val="5600"/>
              </a:spcBef>
              <a:defRPr sz="3072"/>
            </a:pPr>
            <a:r>
              <a:t>Sharing</a:t>
            </a:r>
          </a:p>
          <a:p>
            <a:pPr marL="390143" indent="-390143" defTabSz="792479">
              <a:spcBef>
                <a:spcPts val="5600"/>
              </a:spcBef>
              <a:defRPr sz="3072"/>
            </a:pPr>
            <a:r>
              <a:t>Reviewing</a:t>
            </a:r>
          </a:p>
        </p:txBody>
      </p:sp>
      <p:pic>
        <p:nvPicPr>
          <p:cNvPr id="40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7430" y="4452937"/>
            <a:ext cx="7525877" cy="3793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275" y="1475872"/>
            <a:ext cx="4837161" cy="11750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3029" y="1422477"/>
            <a:ext cx="3645130" cy="11490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6753" y="2501448"/>
            <a:ext cx="4053776" cy="10491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1"/>
      <p:bldP build="whole" bldLvl="1" animBg="1" rev="0" advAuto="0" spid="404" grpId="2"/>
      <p:bldP build="whole" bldLvl="1" animBg="1" rev="0" advAuto="0" spid="405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0478" y="2706205"/>
            <a:ext cx="14008086" cy="8303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D:Archetype Desig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AD:Archetype Designer</a:t>
            </a:r>
          </a:p>
        </p:txBody>
      </p:sp>
      <p:sp>
        <p:nvSpPr>
          <p:cNvPr id="410" name="https://tools.openehr.org/designer"/>
          <p:cNvSpPr txBox="1"/>
          <p:nvPr/>
        </p:nvSpPr>
        <p:spPr>
          <a:xfrm>
            <a:off x="9021318" y="12292803"/>
            <a:ext cx="634136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https://tools.openehr.org/designer</a:t>
            </a:r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8284" y="3435545"/>
            <a:ext cx="15187432" cy="8063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Archetype Designer</a:t>
            </a:r>
          </a:p>
        </p:txBody>
      </p:sp>
      <p:sp>
        <p:nvSpPr>
          <p:cNvPr id="41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0" indent="-406400">
              <a:defRPr sz="32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https://tools.openehr.org/designer/#/</a:t>
            </a:r>
          </a:p>
          <a:p>
            <a:pPr marL="406400" indent="-406400">
              <a:defRPr sz="3200"/>
            </a:pPr>
            <a:r>
              <a:t>For creating Archetypes and Templates</a:t>
            </a:r>
          </a:p>
          <a:p>
            <a:pPr marL="406400" indent="-406400">
              <a:defRPr sz="3200"/>
            </a:pPr>
            <a:r>
              <a:t>Can store locally / cloud</a:t>
            </a:r>
          </a:p>
          <a:p>
            <a:pPr marL="406400" indent="-406400">
              <a:defRPr sz="3200"/>
            </a:pPr>
            <a:r>
              <a:t>Github</a:t>
            </a:r>
          </a:p>
          <a:p>
            <a:pPr marL="406400" indent="-406400">
              <a:defRPr sz="3200"/>
            </a:pPr>
            <a:r>
              <a:t>Download from CKM, import to AD</a:t>
            </a:r>
          </a:p>
          <a:p>
            <a:pPr marL="406400" indent="-406400">
              <a:defRPr sz="3200"/>
            </a:pPr>
            <a:r>
              <a:t>Export from AD, upload to CKM</a:t>
            </a:r>
          </a:p>
          <a:p>
            <a:pPr marL="406400" indent="-406400">
              <a:defRPr sz="3200"/>
            </a:pPr>
            <a:r>
              <a:t>Marand (Better) tool – free to use</a:t>
            </a:r>
          </a:p>
        </p:txBody>
      </p:sp>
      <p:pic>
        <p:nvPicPr>
          <p:cNvPr id="41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3416" y="4452937"/>
            <a:ext cx="9119772" cy="5134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mplat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Templates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000" y="2294947"/>
            <a:ext cx="19572000" cy="10583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Use-case datase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Use-case dataset</a:t>
            </a:r>
          </a:p>
        </p:txBody>
      </p:sp>
      <p:pic>
        <p:nvPicPr>
          <p:cNvPr id="42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3545" y="2335253"/>
            <a:ext cx="12942273" cy="9379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7902" y="3798383"/>
            <a:ext cx="9642843" cy="9379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11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1" name="C:\Users\kata004.FMHS\Dropbox\RESEARCH\openEHR Presentations\CTRU_Seminar(2Nov2011)\RIM_NormativeContent.gif" descr="C:\Users\kata004.FMHS\Dropbox\RESEARCH\openEHR Presentations\CTRU_Seminar(2Nov2011)\RIM_NormativeConten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0247" y="2582863"/>
            <a:ext cx="15515416" cy="945149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raditional modelling: “technical complexity”?"/>
          <p:cNvSpPr txBox="1"/>
          <p:nvPr/>
        </p:nvSpPr>
        <p:spPr>
          <a:xfrm>
            <a:off x="869679" y="725469"/>
            <a:ext cx="18352670" cy="113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Traditional modelling: “technical complexity”?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reate a new temp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Create a new template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363" y="1988806"/>
            <a:ext cx="6464301" cy="934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4553" y="3461872"/>
            <a:ext cx="11866213" cy="6401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Add an archetyp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Add an archetype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597" y="2945728"/>
            <a:ext cx="11583035" cy="823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4854" y="3788781"/>
            <a:ext cx="8926970" cy="567088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ectangle"/>
          <p:cNvSpPr/>
          <p:nvPr/>
        </p:nvSpPr>
        <p:spPr>
          <a:xfrm>
            <a:off x="8079780" y="10330465"/>
            <a:ext cx="4368003" cy="760728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‘Constrain’ the temp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‘Constrain’ the template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2517724"/>
            <a:ext cx="10501985" cy="6700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9833" y="5599903"/>
            <a:ext cx="11447186" cy="6636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0443" y="1439683"/>
            <a:ext cx="17225363" cy="969028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Rectangle 4"/>
          <p:cNvSpPr/>
          <p:nvPr/>
        </p:nvSpPr>
        <p:spPr>
          <a:xfrm>
            <a:off x="16397558" y="3355966"/>
            <a:ext cx="2786064" cy="1300164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b="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606" y="2795840"/>
            <a:ext cx="3786188" cy="8443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1270" y="4272341"/>
            <a:ext cx="8351008" cy="5490909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Rectangle 5"/>
          <p:cNvSpPr/>
          <p:nvPr/>
        </p:nvSpPr>
        <p:spPr>
          <a:xfrm>
            <a:off x="4919663" y="4657726"/>
            <a:ext cx="2600326" cy="685801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b="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3" name="Rectangle 6"/>
          <p:cNvSpPr/>
          <p:nvPr/>
        </p:nvSpPr>
        <p:spPr>
          <a:xfrm>
            <a:off x="10063162" y="5281489"/>
            <a:ext cx="8843964" cy="1300164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b="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3"/>
      <p:bldP build="whole" bldLvl="1" animBg="1" rev="0" advAuto="0" spid="441" grpId="1"/>
      <p:bldP build="whole" bldLvl="1" animBg="1" rev="0" advAuto="0" spid="442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7251" y="3000374"/>
            <a:ext cx="9944102" cy="7715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88" y="1387213"/>
            <a:ext cx="5606319" cy="802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8698" y="1859632"/>
            <a:ext cx="13086004" cy="859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0862" y="3830458"/>
            <a:ext cx="9782831" cy="6498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2258" y="3483374"/>
            <a:ext cx="7137860" cy="8999125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 6"/>
          <p:cNvSpPr/>
          <p:nvPr/>
        </p:nvSpPr>
        <p:spPr>
          <a:xfrm>
            <a:off x="12920664" y="3943350"/>
            <a:ext cx="842962" cy="6772274"/>
          </a:xfrm>
          <a:prstGeom prst="rect">
            <a:avLst/>
          </a:prstGeom>
          <a:ln w="50800">
            <a:solidFill>
              <a:srgbClr val="FF0000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b="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2" grpId="2"/>
      <p:bldP build="whole" bldLvl="1" animBg="1" rev="0" advAuto="0" spid="45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2480" y="2056057"/>
            <a:ext cx="6101768" cy="960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060" y="2171559"/>
            <a:ext cx="12678587" cy="9372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Better Stud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Better Studio</a:t>
            </a:r>
          </a:p>
        </p:txBody>
      </p:sp>
      <p:sp>
        <p:nvSpPr>
          <p:cNvPr id="458" name="CDR utility…"/>
          <p:cNvSpPr txBox="1"/>
          <p:nvPr>
            <p:ph type="body" sz="quarter" idx="1"/>
          </p:nvPr>
        </p:nvSpPr>
        <p:spPr>
          <a:xfrm>
            <a:off x="1319645" y="3487694"/>
            <a:ext cx="6656584" cy="6740612"/>
          </a:xfrm>
          <a:prstGeom prst="rect">
            <a:avLst/>
          </a:prstGeom>
        </p:spPr>
        <p:txBody>
          <a:bodyPr/>
          <a:lstStyle/>
          <a:p>
            <a:pPr/>
            <a:r>
              <a:t>CDR utility</a:t>
            </a:r>
          </a:p>
          <a:p>
            <a:pPr lvl="1"/>
            <a:r>
              <a:t>Form-builder</a:t>
            </a:r>
          </a:p>
          <a:p>
            <a:pPr lvl="1"/>
            <a:r>
              <a:t>AQL Builder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7552" y="2881143"/>
            <a:ext cx="8435818" cy="472332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6130" y="7856709"/>
            <a:ext cx="10561817" cy="463764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linically-accessibl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Clinically-accessible?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3311" y="2925721"/>
            <a:ext cx="14263875" cy="932027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26" name="Rectangle"/>
          <p:cNvSpPr/>
          <p:nvPr/>
        </p:nvSpPr>
        <p:spPr>
          <a:xfrm>
            <a:off x="7123133" y="5006994"/>
            <a:ext cx="2973866" cy="941910"/>
          </a:xfrm>
          <a:prstGeom prst="rect">
            <a:avLst/>
          </a:prstGeom>
          <a:ln w="25400">
            <a:solidFill>
              <a:srgbClr val="009051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Rectangle"/>
          <p:cNvSpPr/>
          <p:nvPr/>
        </p:nvSpPr>
        <p:spPr>
          <a:xfrm>
            <a:off x="7123133" y="7114903"/>
            <a:ext cx="2973866" cy="545510"/>
          </a:xfrm>
          <a:prstGeom prst="rect">
            <a:avLst/>
          </a:prstGeom>
          <a:ln w="25400">
            <a:solidFill>
              <a:srgbClr val="009051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Rectangle"/>
          <p:cNvSpPr/>
          <p:nvPr/>
        </p:nvSpPr>
        <p:spPr>
          <a:xfrm>
            <a:off x="7123133" y="8368730"/>
            <a:ext cx="2973866" cy="545509"/>
          </a:xfrm>
          <a:prstGeom prst="rect">
            <a:avLst/>
          </a:prstGeom>
          <a:ln w="25400">
            <a:solidFill>
              <a:srgbClr val="009051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Rectangle"/>
          <p:cNvSpPr/>
          <p:nvPr/>
        </p:nvSpPr>
        <p:spPr>
          <a:xfrm>
            <a:off x="7123133" y="11178637"/>
            <a:ext cx="2973866" cy="545509"/>
          </a:xfrm>
          <a:prstGeom prst="rect">
            <a:avLst/>
          </a:prstGeom>
          <a:ln w="25400">
            <a:solidFill>
              <a:srgbClr val="009051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Rectangle"/>
          <p:cNvSpPr/>
          <p:nvPr/>
        </p:nvSpPr>
        <p:spPr>
          <a:xfrm>
            <a:off x="7123133" y="6060949"/>
            <a:ext cx="2973866" cy="941910"/>
          </a:xfrm>
          <a:prstGeom prst="rect">
            <a:avLst/>
          </a:prstGeom>
          <a:ln w="25400">
            <a:solidFill>
              <a:srgbClr val="FF2900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7123133" y="7772456"/>
            <a:ext cx="2973866" cy="484229"/>
          </a:xfrm>
          <a:prstGeom prst="rect">
            <a:avLst/>
          </a:prstGeom>
          <a:ln w="25400">
            <a:solidFill>
              <a:srgbClr val="FF2900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Rectangle"/>
          <p:cNvSpPr/>
          <p:nvPr/>
        </p:nvSpPr>
        <p:spPr>
          <a:xfrm>
            <a:off x="7123133" y="8954847"/>
            <a:ext cx="2973866" cy="2111745"/>
          </a:xfrm>
          <a:prstGeom prst="rect">
            <a:avLst/>
          </a:prstGeom>
          <a:ln w="25400">
            <a:solidFill>
              <a:srgbClr val="FF2900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7123133" y="11764753"/>
            <a:ext cx="2973866" cy="484229"/>
          </a:xfrm>
          <a:prstGeom prst="rect">
            <a:avLst/>
          </a:prstGeom>
          <a:ln w="25400">
            <a:solidFill>
              <a:srgbClr val="FF2900"/>
            </a:solidFill>
            <a:bevel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Class="entr" nodeType="afterEffect" presetSubtype="16" presetID="23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Class="entr" nodeType="afterEffect" presetSubtype="16" presetID="23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Class="entr" nodeType="afterEffect" presetSubtype="16" presetID="23" grpId="8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8"/>
      <p:bldP build="whole" bldLvl="1" animBg="1" rev="0" advAuto="0" spid="230" grpId="5"/>
      <p:bldP build="whole" bldLvl="1" animBg="1" rev="0" advAuto="0" spid="228" grpId="3"/>
      <p:bldP build="whole" bldLvl="1" animBg="1" rev="0" advAuto="0" spid="231" grpId="6"/>
      <p:bldP build="whole" bldLvl="1" animBg="1" rev="0" advAuto="0" spid="227" grpId="2"/>
      <p:bldP build="whole" bldLvl="1" animBg="1" rev="0" advAuto="0" spid="229" grpId="4"/>
      <p:bldP build="whole" bldLvl="1" animBg="1" rev="0" advAuto="0" spid="226" grpId="1"/>
      <p:bldP build="whole" bldLvl="1" animBg="1" rev="0" advAuto="0" spid="232" grpId="7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ractical s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 session</a:t>
            </a:r>
          </a:p>
        </p:txBody>
      </p:sp>
      <p:sp>
        <p:nvSpPr>
          <p:cNvPr id="463" name="https://freshehr.github.io/training/"/>
          <p:cNvSpPr txBox="1"/>
          <p:nvPr>
            <p:ph type="body" sz="quarter" idx="1"/>
          </p:nvPr>
        </p:nvSpPr>
        <p:spPr>
          <a:xfrm>
            <a:off x="450340" y="5018231"/>
            <a:ext cx="12013479" cy="54575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https://freshehr.github.io/training/</a:t>
            </a:r>
            <a:br/>
            <a:br/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4535" y="5086697"/>
            <a:ext cx="11254141" cy="632601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Where does terminology f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does terminology fit?</a:t>
            </a:r>
          </a:p>
        </p:txBody>
      </p:sp>
      <p:sp>
        <p:nvSpPr>
          <p:cNvPr id="467" name="Each archetype carries its own unique, internal terminology, to support multiple langu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archetype carries its own unique, internal terminology, to support multiple languages </a:t>
            </a:r>
          </a:p>
          <a:p>
            <a:pPr lvl="1" marL="1301750" indent="-666750"/>
            <a:r>
              <a:t>“Diastolic” [at0005]</a:t>
            </a:r>
          </a:p>
          <a:p>
            <a:pPr/>
            <a:r>
              <a:t>Archetypes and templates work alongside external terminologies, not in conflict</a:t>
            </a:r>
          </a:p>
          <a:p>
            <a:pPr lvl="1" marL="1301750" indent="-666750"/>
            <a:r>
              <a:t>We can specify ‘bindings’ to multiple external terminologies</a:t>
            </a:r>
          </a:p>
          <a:p>
            <a:pPr lvl="2" marL="2032000" indent="-762000"/>
            <a:r>
              <a:t>e.g. ICD, SNOMED CT, LOINC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penEHR: clinicians i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openEHR: clinicians in control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3313983" y="4673210"/>
            <a:ext cx="17056155" cy="6167423"/>
            <a:chOff x="0" y="0"/>
            <a:chExt cx="17056154" cy="6167421"/>
          </a:xfrm>
        </p:grpSpPr>
        <p:pic>
          <p:nvPicPr>
            <p:cNvPr id="236" name="group of clinicians.jpg" descr="group of clinicians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4033"/>
              <a:ext cx="3767118" cy="2499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2016-01-10_20-10-17.png" descr="2016-01-10_20-10-1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66903" y="2472430"/>
              <a:ext cx="4429186" cy="2499594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238" name="Arrow"/>
            <p:cNvSpPr/>
            <p:nvPr/>
          </p:nvSpPr>
          <p:spPr>
            <a:xfrm>
              <a:off x="6259938" y="2799185"/>
              <a:ext cx="2532116" cy="1846084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9287105" y="583185"/>
              <a:ext cx="7769050" cy="5584237"/>
              <a:chOff x="0" y="0"/>
              <a:chExt cx="7769049" cy="5584235"/>
            </a:xfrm>
          </p:grpSpPr>
          <p:sp>
            <p:nvSpPr>
              <p:cNvPr id="239" name="Third-party apps"/>
              <p:cNvSpPr/>
              <p:nvPr/>
            </p:nvSpPr>
            <p:spPr>
              <a:xfrm>
                <a:off x="29588" y="168615"/>
                <a:ext cx="3713097" cy="1398171"/>
              </a:xfrm>
              <a:prstGeom prst="rect">
                <a:avLst/>
              </a:prstGeom>
              <a:solidFill>
                <a:srgbClr val="00549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Third-party apps</a:t>
                </a:r>
              </a:p>
            </p:txBody>
          </p:sp>
          <p:sp>
            <p:nvSpPr>
              <p:cNvPr id="240" name="Vendor-neutral Information model"/>
              <p:cNvSpPr/>
              <p:nvPr/>
            </p:nvSpPr>
            <p:spPr>
              <a:xfrm>
                <a:off x="-1" y="2086477"/>
                <a:ext cx="7658887" cy="1398171"/>
              </a:xfrm>
              <a:prstGeom prst="rect">
                <a:avLst/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Vendor-neutral Information model</a:t>
                </a:r>
              </a:p>
            </p:txBody>
          </p:sp>
          <p:sp>
            <p:nvSpPr>
              <p:cNvPr id="241" name="Technology-neutral datastore (CDR)"/>
              <p:cNvSpPr/>
              <p:nvPr/>
            </p:nvSpPr>
            <p:spPr>
              <a:xfrm>
                <a:off x="0" y="4186066"/>
                <a:ext cx="7658886" cy="1398170"/>
              </a:xfrm>
              <a:prstGeom prst="rect">
                <a:avLst/>
              </a:prstGeom>
              <a:solidFill>
                <a:srgbClr val="9437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Technology-neutral datastore (CDR)</a:t>
                </a:r>
              </a:p>
            </p:txBody>
          </p:sp>
          <p:pic>
            <p:nvPicPr>
              <p:cNvPr id="242" name="2017-02-25_08-40-37.png" descr="2017-02-25_08-40-37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17991"/>
              <a:stretch>
                <a:fillRect/>
              </a:stretch>
            </p:blipFill>
            <p:spPr>
              <a:xfrm>
                <a:off x="5220996" y="0"/>
                <a:ext cx="609671" cy="88797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215596" y="305444"/>
                <a:ext cx="427591" cy="7617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4" name="2016-02-16_19-34-29.png" descr="2016-02-16_19-34-2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233408" y="368119"/>
                <a:ext cx="1535642" cy="1043852"/>
              </a:xfrm>
              <a:prstGeom prst="rect">
                <a:avLst/>
              </a:prstGeom>
              <a:ln w="25400" cap="flat">
                <a:solidFill>
                  <a:srgbClr val="F3F7F5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246" name="group of clinicians.jpg" descr="group of clinicians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48154" y="0"/>
              <a:ext cx="1279822" cy="849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group of clinicians.jpg" descr="group of clinicians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892020" y="0"/>
              <a:ext cx="1279821" cy="849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group of clinicians.jpg" descr="group of clinicians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635882" y="0"/>
              <a:ext cx="1279821" cy="849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penEHR: Multi-level modell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openEHR: Multi-level modelling </a:t>
            </a:r>
          </a:p>
        </p:txBody>
      </p:sp>
      <p:pic>
        <p:nvPicPr>
          <p:cNvPr id="252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3047999"/>
            <a:ext cx="11806337" cy="9007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penEHR Reference Model (R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10976"/>
            </a:lvl1pPr>
          </a:lstStyle>
          <a:p>
            <a:pPr/>
            <a:r>
              <a:t>openEHR Reference Model (RM)</a:t>
            </a:r>
          </a:p>
        </p:txBody>
      </p:sp>
      <p:sp>
        <p:nvSpPr>
          <p:cNvPr id="255" name="Generic technical artefacts for representing health information…"/>
          <p:cNvSpPr txBox="1"/>
          <p:nvPr>
            <p:ph type="body" sz="half" idx="1"/>
          </p:nvPr>
        </p:nvSpPr>
        <p:spPr>
          <a:xfrm>
            <a:off x="1689100" y="3149600"/>
            <a:ext cx="9324857" cy="9296400"/>
          </a:xfrm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Generic technical artefacts for representing health information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Data structures and types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Overall health record structure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Security, Versioning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People, Dates, Times etc.</a:t>
            </a:r>
          </a:p>
          <a:p>
            <a:pPr marL="609600" indent="-609600" defTabSz="792479">
              <a:spcBef>
                <a:spcPts val="5600"/>
              </a:spcBef>
              <a:defRPr b="1" sz="4608"/>
            </a:pPr>
            <a:r>
              <a:t>Deliberately hidden in the clinical modelling tools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6129" y="2980594"/>
            <a:ext cx="6341539" cy="603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971" y="6859188"/>
            <a:ext cx="7797801" cy="577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s://specifications.openehr.org/releases/UML/latest/index.html"/>
          <p:cNvSpPr txBox="1"/>
          <p:nvPr/>
        </p:nvSpPr>
        <p:spPr>
          <a:xfrm>
            <a:off x="11619864" y="12858502"/>
            <a:ext cx="1209751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https://specifications.openehr.org/releases/UML/latest/index.html</a:t>
            </a:r>
          </a:p>
        </p:txBody>
      </p:sp>
      <p:sp>
        <p:nvSpPr>
          <p:cNvPr id="259" name="https://specifications.openehr.org/"/>
          <p:cNvSpPr txBox="1"/>
          <p:nvPr/>
        </p:nvSpPr>
        <p:spPr>
          <a:xfrm>
            <a:off x="17773102" y="5534610"/>
            <a:ext cx="639775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https://specifications.openehr.org/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penEHR Health Rec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3419">
              <a:spcBef>
                <a:spcPts val="0"/>
              </a:spcBef>
              <a:buSzTx/>
              <a:buNone/>
              <a:defRPr sz="9407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openEHR Health Record</a:t>
            </a:r>
          </a:p>
        </p:txBody>
      </p:sp>
      <p:sp>
        <p:nvSpPr>
          <p:cNvPr id="262" name="EHR"/>
          <p:cNvSpPr/>
          <p:nvPr/>
        </p:nvSpPr>
        <p:spPr>
          <a:xfrm>
            <a:off x="4732734" y="2999406"/>
            <a:ext cx="7143751" cy="888412"/>
          </a:xfrm>
          <a:prstGeom prst="rect">
            <a:avLst/>
          </a:prstGeom>
          <a:solidFill>
            <a:srgbClr val="FFFC79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EHR</a:t>
            </a:r>
          </a:p>
        </p:txBody>
      </p:sp>
      <p:sp>
        <p:nvSpPr>
          <p:cNvPr id="263" name="Folders"/>
          <p:cNvSpPr/>
          <p:nvPr/>
        </p:nvSpPr>
        <p:spPr>
          <a:xfrm>
            <a:off x="4732734" y="4213557"/>
            <a:ext cx="7143751" cy="888412"/>
          </a:xfrm>
          <a:prstGeom prst="rect">
            <a:avLst/>
          </a:prstGeom>
          <a:solidFill>
            <a:srgbClr val="937157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Folders</a:t>
            </a:r>
          </a:p>
        </p:txBody>
      </p:sp>
      <p:sp>
        <p:nvSpPr>
          <p:cNvPr id="264" name="Compositions"/>
          <p:cNvSpPr/>
          <p:nvPr/>
        </p:nvSpPr>
        <p:spPr>
          <a:xfrm>
            <a:off x="4732734" y="5427707"/>
            <a:ext cx="7143751" cy="888412"/>
          </a:xfrm>
          <a:prstGeom prst="rect">
            <a:avLst/>
          </a:prstGeom>
          <a:solidFill>
            <a:srgbClr val="76D6FF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Compositions </a:t>
            </a:r>
          </a:p>
        </p:txBody>
      </p:sp>
      <p:sp>
        <p:nvSpPr>
          <p:cNvPr id="265" name="Sections"/>
          <p:cNvSpPr/>
          <p:nvPr/>
        </p:nvSpPr>
        <p:spPr>
          <a:xfrm>
            <a:off x="4732734" y="6641858"/>
            <a:ext cx="7143751" cy="888412"/>
          </a:xfrm>
          <a:prstGeom prst="rect">
            <a:avLst/>
          </a:prstGeom>
          <a:solidFill>
            <a:srgbClr val="D6D6D6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Sections</a:t>
            </a:r>
          </a:p>
        </p:txBody>
      </p:sp>
      <p:sp>
        <p:nvSpPr>
          <p:cNvPr id="266" name="Entries"/>
          <p:cNvSpPr/>
          <p:nvPr/>
        </p:nvSpPr>
        <p:spPr>
          <a:xfrm>
            <a:off x="4732734" y="7856008"/>
            <a:ext cx="7143751" cy="888412"/>
          </a:xfrm>
          <a:prstGeom prst="rect">
            <a:avLst/>
          </a:prstGeom>
          <a:solidFill>
            <a:srgbClr val="73FA79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Entries</a:t>
            </a:r>
          </a:p>
        </p:txBody>
      </p:sp>
      <p:sp>
        <p:nvSpPr>
          <p:cNvPr id="267" name="Clusters"/>
          <p:cNvSpPr/>
          <p:nvPr/>
        </p:nvSpPr>
        <p:spPr>
          <a:xfrm>
            <a:off x="4732734" y="9070159"/>
            <a:ext cx="7143751" cy="888412"/>
          </a:xfrm>
          <a:prstGeom prst="rect">
            <a:avLst/>
          </a:prstGeom>
          <a:solidFill>
            <a:srgbClr val="FF85FF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Clusters</a:t>
            </a:r>
          </a:p>
        </p:txBody>
      </p:sp>
      <p:sp>
        <p:nvSpPr>
          <p:cNvPr id="268" name="Elements"/>
          <p:cNvSpPr/>
          <p:nvPr/>
        </p:nvSpPr>
        <p:spPr>
          <a:xfrm>
            <a:off x="4732734" y="10284311"/>
            <a:ext cx="7143751" cy="888411"/>
          </a:xfrm>
          <a:prstGeom prst="rect">
            <a:avLst/>
          </a:prstGeom>
          <a:solidFill>
            <a:srgbClr val="FFFB00"/>
          </a:solidFill>
          <a:ln w="3175">
            <a:solidFill>
              <a:srgbClr val="0365C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indent="0" algn="l" defTabSz="821531">
              <a:defRPr sz="5000">
                <a:solidFill>
                  <a:srgbClr val="01199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Elements</a:t>
            </a:r>
          </a:p>
        </p:txBody>
      </p:sp>
      <p:sp>
        <p:nvSpPr>
          <p:cNvPr id="269" name="Electronic health record for one person"/>
          <p:cNvSpPr txBox="1"/>
          <p:nvPr/>
        </p:nvSpPr>
        <p:spPr>
          <a:xfrm>
            <a:off x="12825615" y="3098725"/>
            <a:ext cx="768413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Electronic health record for one person</a:t>
            </a:r>
          </a:p>
        </p:txBody>
      </p:sp>
      <p:sp>
        <p:nvSpPr>
          <p:cNvPr id="270" name="High level organisation of the EHR,…"/>
          <p:cNvSpPr txBox="1"/>
          <p:nvPr/>
        </p:nvSpPr>
        <p:spPr>
          <a:xfrm>
            <a:off x="12825615" y="4181759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2800">
                <a:solidFill>
                  <a:srgbClr val="0433FF"/>
                </a:solidFill>
              </a:defRPr>
            </a:pPr>
            <a:r>
              <a:t>High level organisation of the EHR,</a:t>
            </a:r>
          </a:p>
          <a:p>
            <a:pPr>
              <a:lnSpc>
                <a:spcPct val="80000"/>
              </a:lnSpc>
              <a:defRPr sz="2800">
                <a:solidFill>
                  <a:srgbClr val="0433FF"/>
                </a:solidFill>
              </a:defRPr>
            </a:pPr>
            <a:r>
              <a:t>e.g. by episode or by specialty</a:t>
            </a:r>
          </a:p>
        </p:txBody>
      </p:sp>
      <p:sp>
        <p:nvSpPr>
          <p:cNvPr id="271" name="Set of entries comprising a clinical care session or document, e.g. encounter, result"/>
          <p:cNvSpPr txBox="1"/>
          <p:nvPr/>
        </p:nvSpPr>
        <p:spPr>
          <a:xfrm>
            <a:off x="12825615" y="5402827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Set of entries comprising a clinical care session or document, e.g. encounter, result</a:t>
            </a:r>
          </a:p>
        </p:txBody>
      </p:sp>
      <p:sp>
        <p:nvSpPr>
          <p:cNvPr id="272" name="Clinical headings reflecting workflow or consultation process"/>
          <p:cNvSpPr txBox="1"/>
          <p:nvPr/>
        </p:nvSpPr>
        <p:spPr>
          <a:xfrm>
            <a:off x="12825615" y="6623894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Clinical headings reflecting workflow or consultation process</a:t>
            </a:r>
          </a:p>
        </p:txBody>
      </p:sp>
      <p:sp>
        <p:nvSpPr>
          <p:cNvPr id="273" name="Clinical statements about observations, evaluations, instructions, actions"/>
          <p:cNvSpPr txBox="1"/>
          <p:nvPr/>
        </p:nvSpPr>
        <p:spPr>
          <a:xfrm>
            <a:off x="12825615" y="7844961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Clinical statements about observations, evaluations, instructions, actions</a:t>
            </a:r>
          </a:p>
        </p:txBody>
      </p:sp>
      <p:sp>
        <p:nvSpPr>
          <p:cNvPr id="274" name="Entry subcomponents, e.g. device details or inspired oxygen information"/>
          <p:cNvSpPr txBox="1"/>
          <p:nvPr/>
        </p:nvSpPr>
        <p:spPr>
          <a:xfrm>
            <a:off x="12825615" y="9066028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Entry subcomponents, e.g. device details or inspired oxygen information</a:t>
            </a:r>
          </a:p>
        </p:txBody>
      </p:sp>
      <p:sp>
        <p:nvSpPr>
          <p:cNvPr id="275" name="Leaf nodes of name-value pair and datatype, e.g. body weight = 60kg (Quantity)"/>
          <p:cNvSpPr txBox="1"/>
          <p:nvPr/>
        </p:nvSpPr>
        <p:spPr>
          <a:xfrm>
            <a:off x="12825615" y="10287095"/>
            <a:ext cx="7684132" cy="87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800">
                <a:solidFill>
                  <a:srgbClr val="0433FF"/>
                </a:solidFill>
              </a:defRPr>
            </a:lvl1pPr>
          </a:lstStyle>
          <a:p>
            <a:pPr/>
            <a:r>
              <a:t>Leaf nodes of name-value pair and datatype, e.g. body weight = 60kg (Quantity)</a:t>
            </a:r>
          </a:p>
        </p:txBody>
      </p:sp>
      <p:sp>
        <p:nvSpPr>
          <p:cNvPr id="276" name="Rectangle"/>
          <p:cNvSpPr/>
          <p:nvPr/>
        </p:nvSpPr>
        <p:spPr>
          <a:xfrm>
            <a:off x="4583906" y="5226843"/>
            <a:ext cx="16005907" cy="6106825"/>
          </a:xfrm>
          <a:prstGeom prst="rect">
            <a:avLst/>
          </a:prstGeom>
          <a:ln w="63500">
            <a:solidFill>
              <a:srgbClr val="000000"/>
            </a:solidFill>
            <a:bevel/>
          </a:ln>
        </p:spPr>
        <p:txBody>
          <a:bodyPr lIns="0" tIns="0" rIns="0" bIns="0" anchor="ctr"/>
          <a:lstStyle/>
          <a:p>
            <a:pPr algn="l" defTabSz="821531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